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104"/>
  </p:notesMasterIdLst>
  <p:handoutMasterIdLst>
    <p:handoutMasterId r:id="rId105"/>
  </p:handoutMasterIdLst>
  <p:sldIdLst>
    <p:sldId id="256" r:id="rId2"/>
    <p:sldId id="416" r:id="rId3"/>
    <p:sldId id="257" r:id="rId4"/>
    <p:sldId id="258" r:id="rId5"/>
    <p:sldId id="262" r:id="rId6"/>
    <p:sldId id="263" r:id="rId7"/>
    <p:sldId id="419" r:id="rId8"/>
    <p:sldId id="420" r:id="rId9"/>
    <p:sldId id="421" r:id="rId10"/>
    <p:sldId id="264" r:id="rId11"/>
    <p:sldId id="265" r:id="rId12"/>
    <p:sldId id="266" r:id="rId13"/>
    <p:sldId id="422" r:id="rId14"/>
    <p:sldId id="423" r:id="rId15"/>
    <p:sldId id="424" r:id="rId16"/>
    <p:sldId id="425" r:id="rId17"/>
    <p:sldId id="267" r:id="rId18"/>
    <p:sldId id="426" r:id="rId19"/>
    <p:sldId id="268" r:id="rId20"/>
    <p:sldId id="269" r:id="rId21"/>
    <p:sldId id="270" r:id="rId22"/>
    <p:sldId id="415" r:id="rId23"/>
    <p:sldId id="271" r:id="rId24"/>
    <p:sldId id="272" r:id="rId25"/>
    <p:sldId id="273" r:id="rId26"/>
    <p:sldId id="274" r:id="rId27"/>
    <p:sldId id="428" r:id="rId28"/>
    <p:sldId id="275" r:id="rId29"/>
    <p:sldId id="276" r:id="rId30"/>
    <p:sldId id="365" r:id="rId31"/>
    <p:sldId id="429" r:id="rId32"/>
    <p:sldId id="430" r:id="rId33"/>
    <p:sldId id="431" r:id="rId34"/>
    <p:sldId id="277" r:id="rId35"/>
    <p:sldId id="278" r:id="rId36"/>
    <p:sldId id="432" r:id="rId37"/>
    <p:sldId id="279" r:id="rId38"/>
    <p:sldId id="280" r:id="rId39"/>
    <p:sldId id="281" r:id="rId40"/>
    <p:sldId id="433" r:id="rId41"/>
    <p:sldId id="434" r:id="rId42"/>
    <p:sldId id="435" r:id="rId43"/>
    <p:sldId id="282" r:id="rId44"/>
    <p:sldId id="436" r:id="rId45"/>
    <p:sldId id="283" r:id="rId46"/>
    <p:sldId id="284" r:id="rId47"/>
    <p:sldId id="437" r:id="rId48"/>
    <p:sldId id="438" r:id="rId49"/>
    <p:sldId id="439" r:id="rId50"/>
    <p:sldId id="285" r:id="rId51"/>
    <p:sldId id="440" r:id="rId52"/>
    <p:sldId id="286" r:id="rId53"/>
    <p:sldId id="441" r:id="rId54"/>
    <p:sldId id="442" r:id="rId55"/>
    <p:sldId id="288" r:id="rId56"/>
    <p:sldId id="287" r:id="rId57"/>
    <p:sldId id="443" r:id="rId58"/>
    <p:sldId id="444" r:id="rId59"/>
    <p:sldId id="445" r:id="rId60"/>
    <p:sldId id="446" r:id="rId61"/>
    <p:sldId id="289" r:id="rId62"/>
    <p:sldId id="290" r:id="rId63"/>
    <p:sldId id="447" r:id="rId64"/>
    <p:sldId id="448" r:id="rId65"/>
    <p:sldId id="449" r:id="rId66"/>
    <p:sldId id="291" r:id="rId67"/>
    <p:sldId id="450" r:id="rId68"/>
    <p:sldId id="451" r:id="rId69"/>
    <p:sldId id="452" r:id="rId70"/>
    <p:sldId id="453" r:id="rId71"/>
    <p:sldId id="292" r:id="rId72"/>
    <p:sldId id="454" r:id="rId73"/>
    <p:sldId id="455" r:id="rId74"/>
    <p:sldId id="456" r:id="rId75"/>
    <p:sldId id="457" r:id="rId76"/>
    <p:sldId id="459" r:id="rId77"/>
    <p:sldId id="460" r:id="rId78"/>
    <p:sldId id="461" r:id="rId79"/>
    <p:sldId id="295" r:id="rId80"/>
    <p:sldId id="462" r:id="rId81"/>
    <p:sldId id="463" r:id="rId82"/>
    <p:sldId id="464" r:id="rId83"/>
    <p:sldId id="296" r:id="rId84"/>
    <p:sldId id="366" r:id="rId85"/>
    <p:sldId id="465" r:id="rId86"/>
    <p:sldId id="466" r:id="rId87"/>
    <p:sldId id="467" r:id="rId88"/>
    <p:sldId id="297" r:id="rId89"/>
    <p:sldId id="298" r:id="rId90"/>
    <p:sldId id="299" r:id="rId91"/>
    <p:sldId id="300" r:id="rId92"/>
    <p:sldId id="301" r:id="rId93"/>
    <p:sldId id="302" r:id="rId94"/>
    <p:sldId id="303" r:id="rId95"/>
    <p:sldId id="304" r:id="rId96"/>
    <p:sldId id="468" r:id="rId97"/>
    <p:sldId id="469" r:id="rId98"/>
    <p:sldId id="410" r:id="rId99"/>
    <p:sldId id="412" r:id="rId100"/>
    <p:sldId id="413" r:id="rId101"/>
    <p:sldId id="470" r:id="rId102"/>
    <p:sldId id="414" r:id="rId10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83" d="100"/>
          <a:sy n="83" d="100"/>
        </p:scale>
        <p:origin x="869"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2FDEC1E1-5E98-422F-B0F9-60AE3B44733E}" type="datetimeFigureOut">
              <a:rPr lang="en-US"/>
              <a:pPr>
                <a:defRPr/>
              </a:pPr>
              <a:t>4/20/2021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847ABD3-F32B-49C7-A638-BC235CDD8A6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1AAD328-6E59-4E59-95E3-AFD77BB3868D}" type="datetimeFigureOut">
              <a:rPr lang="en-US"/>
              <a:pPr>
                <a:defRPr/>
              </a:pPr>
              <a:t>4/20/2021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BC1F0EC-973A-4920-A8B1-7F9ECBBE2F4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39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F4145A-015C-4970-98A6-0A91688F2139}"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74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6A0DD1-38F1-4AF4-AAAD-3C87EDA123BE}" type="slidenum">
              <a:rPr lang="en-US" altLang="en-US">
                <a:latin typeface="Calibri" panose="020F0502020204030204" pitchFamily="34" charset="0"/>
              </a:rPr>
              <a:pPr eaLnBrk="1" hangingPunct="1"/>
              <a:t>19</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84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00D83A4-577C-4D81-A513-A86181293855}" type="slidenum">
              <a:rPr lang="en-US" altLang="en-US">
                <a:latin typeface="Calibri" panose="020F0502020204030204" pitchFamily="34" charset="0"/>
              </a:rPr>
              <a:pPr eaLnBrk="1" hangingPunct="1"/>
              <a:t>20</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1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44A6F1-8DC3-4A6C-81A8-A80696C0EECF}"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1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D14520-E168-4D56-8C94-4BA609DBD93B}"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25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B116AD-B53C-4BD0-A955-27FE8A686ABE}"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46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52B3FE-0861-4099-9970-CDB449B4AA5F}" type="slidenum">
              <a:rPr lang="en-US" altLang="en-US">
                <a:latin typeface="Calibri" panose="020F0502020204030204" pitchFamily="34" charset="0"/>
              </a:rPr>
              <a:pPr eaLnBrk="1" hangingPunct="1"/>
              <a:t>24</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56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6A846A-DFC3-4080-A73E-D408EF7E6BE7}"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6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BAD021F-1F4A-43A7-A4F0-117392D9F51B}" type="slidenum">
              <a:rPr lang="en-US" altLang="en-US">
                <a:latin typeface="Calibri" panose="020F0502020204030204" pitchFamily="34" charset="0"/>
              </a:rPr>
              <a:pPr eaLnBrk="1" hangingPunct="1"/>
              <a:t>26</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87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27ABC5-DA11-44B0-B8C7-CE5D4A36D5F0}" type="slidenum">
              <a:rPr lang="en-US" altLang="en-US">
                <a:latin typeface="Calibri" panose="020F0502020204030204" pitchFamily="34" charset="0"/>
              </a:rPr>
              <a:pPr eaLnBrk="1" hangingPunct="1"/>
              <a:t>28</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9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DB5E4F-D94B-4553-BCC5-522999A58ED8}" type="slidenum">
              <a:rPr lang="en-US" altLang="en-US">
                <a:latin typeface="Calibri" panose="020F0502020204030204" pitchFamily="34" charset="0"/>
              </a:rPr>
              <a:pPr eaLnBrk="1" hangingPunct="1"/>
              <a:t>29</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69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0AA714-7295-4F79-BD0C-0F7FCCB51C08}"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0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B7C73E-162C-487E-B42A-EE3AC880DEFF}"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4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C634CD-7D0A-49C2-95EB-A66AE046D484}"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58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871408-8640-4A84-BE0F-53F4C8D34DD3}"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79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C3BFB8-DD86-46CD-A60E-40CCB316182D}"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89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E57A95-A480-4150-9430-6E0CF4EA9A21}" type="slidenum">
              <a:rPr lang="en-US" altLang="en-US">
                <a:latin typeface="Calibri" panose="020F0502020204030204" pitchFamily="34" charset="0"/>
              </a:rPr>
              <a:pPr eaLnBrk="1" hangingPunct="1"/>
              <a:t>38</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9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C365E9-FBA7-4F8E-87FA-A67FB9862026}" type="slidenum">
              <a:rPr lang="en-US" altLang="en-US">
                <a:latin typeface="Calibri" panose="020F0502020204030204" pitchFamily="34" charset="0"/>
              </a:rPr>
              <a:pPr eaLnBrk="1" hangingPunct="1"/>
              <a:t>39</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51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C35CE1-F9E3-43AA-AE96-E9E8BB05EC39}"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71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109B5D0-6CBA-4B54-9DF6-E9D08A274A9E}"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81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F2E0473-BCB0-46F7-ACCB-738AB448EC2D}"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1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D4E4E1-E383-4B97-B4FA-8727F7065BCA}"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90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3DAC379-89CB-4958-AB7E-C0655A06658D}"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4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F38A9D-5D21-42FD-B59D-A72213041DC7}" type="slidenum">
              <a:rPr lang="en-US" altLang="en-US">
                <a:latin typeface="Calibri" panose="020F0502020204030204" pitchFamily="34" charset="0"/>
              </a:rPr>
              <a:pPr eaLnBrk="1" hangingPunct="1"/>
              <a:t>52</a:t>
            </a:fld>
            <a:endParaRPr lang="en-US"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84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DB0DB9-0CBF-482D-A259-38726EA50F69}"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5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540E2E-EAD9-4B5D-8467-81DDB65FA6FF}" type="slidenum">
              <a:rPr lang="en-US" altLang="en-US">
                <a:latin typeface="Calibri" panose="020F0502020204030204" pitchFamily="34" charset="0"/>
              </a:rPr>
              <a:pPr eaLnBrk="1" hangingPunct="1"/>
              <a:t>56</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35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D0E32F-1762-4144-B9D7-6E9E5F892C64}" type="slidenum">
              <a:rPr lang="en-US" altLang="en-US">
                <a:latin typeface="Calibri" panose="020F0502020204030204" pitchFamily="34" charset="0"/>
              </a:rPr>
              <a:pPr eaLnBrk="1" hangingPunct="1"/>
              <a:t>61</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45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5FEFDE-EA54-4A61-9C35-5854FC87136C}" type="slidenum">
              <a:rPr lang="en-US" altLang="en-US">
                <a:latin typeface="Calibri" panose="020F0502020204030204" pitchFamily="34" charset="0"/>
              </a:rPr>
              <a:pPr eaLnBrk="1" hangingPunct="1"/>
              <a:t>62</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86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1AD162-D85E-41CE-8232-6F87BF427D76}"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3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6CADD0-AD89-432B-90B6-CD0912503429}" type="slidenum">
              <a:rPr lang="en-US" altLang="en-US">
                <a:latin typeface="Calibri" panose="020F0502020204030204" pitchFamily="34" charset="0"/>
              </a:rPr>
              <a:pPr eaLnBrk="1" hangingPunct="1"/>
              <a:t>71</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53EEDA0-61DB-43F7-B2BF-45B1E9B4739F}"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91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6A8FE1-639B-42B0-A82D-EE415A5B4AF8}"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01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4090AE-5EEE-4A34-A566-0C708E70DA00}" type="slidenum">
              <a:rPr lang="en-US" altLang="en-US">
                <a:latin typeface="Calibri" panose="020F0502020204030204" pitchFamily="34" charset="0"/>
              </a:rPr>
              <a:pPr eaLnBrk="1" hangingPunct="1"/>
              <a:t>84</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159EFE-879E-4EDC-A25C-0D9A8EDC6EA6}"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D7F4D3-C809-44CC-97A5-3A3B7918FDAD}" type="slidenum">
              <a:rPr lang="en-US" altLang="en-US">
                <a:latin typeface="Calibri" panose="020F0502020204030204" pitchFamily="34" charset="0"/>
              </a:rPr>
              <a:pPr eaLnBrk="1" hangingPunct="1"/>
              <a:t>88</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63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C813E1-CD4D-4155-8E7E-6C3D416A65B7}" type="slidenum">
              <a:rPr lang="en-US" altLang="en-US">
                <a:latin typeface="Calibri" panose="020F0502020204030204" pitchFamily="34" charset="0"/>
              </a:rPr>
              <a:pPr eaLnBrk="1" hangingPunct="1"/>
              <a:t>89</a:t>
            </a:fld>
            <a:endParaRPr lang="en-US" altLang="en-US">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73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D0AD91-BF2C-41EE-82C7-ED7E9C2E1E6F}" type="slidenum">
              <a:rPr lang="en-US" altLang="en-US">
                <a:latin typeface="Calibri" panose="020F0502020204030204" pitchFamily="34" charset="0"/>
              </a:rPr>
              <a:pPr eaLnBrk="1" hangingPunct="1"/>
              <a:t>90</a:t>
            </a:fld>
            <a:endParaRPr lang="en-US" altLang="en-US">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83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90EBC1-094E-42F0-952C-665F6F0506F4}" type="slidenum">
              <a:rPr lang="en-US" altLang="en-US">
                <a:latin typeface="Calibri" panose="020F0502020204030204" pitchFamily="34" charset="0"/>
              </a:rPr>
              <a:pPr eaLnBrk="1" hangingPunct="1"/>
              <a:t>91</a:t>
            </a:fld>
            <a:endParaRPr lang="en-US" altLang="en-US">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93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21CE91-DB06-401E-9DD4-970BEF2EFACA}" type="slidenum">
              <a:rPr lang="en-US" altLang="en-US">
                <a:latin typeface="Calibri" panose="020F0502020204030204" pitchFamily="34" charset="0"/>
              </a:rPr>
              <a:pPr eaLnBrk="1" hangingPunct="1"/>
              <a:t>92</a:t>
            </a:fld>
            <a:endParaRPr lang="en-US" altLang="en-US">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04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410ACE-2CE8-47C5-A9E2-B3712F19EAF6}" type="slidenum">
              <a:rPr lang="en-US" altLang="en-US">
                <a:latin typeface="Calibri" panose="020F0502020204030204" pitchFamily="34" charset="0"/>
              </a:rPr>
              <a:pPr eaLnBrk="1" hangingPunct="1"/>
              <a:t>93</a:t>
            </a:fld>
            <a:endParaRPr lang="en-US" altLang="en-US">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14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D1E82C-708F-4B60-BDF5-A781C7165F39}" type="slidenum">
              <a:rPr lang="en-US" altLang="en-US">
                <a:latin typeface="Calibri" panose="020F0502020204030204" pitchFamily="34" charset="0"/>
              </a:rPr>
              <a:pPr eaLnBrk="1" hangingPunct="1"/>
              <a:t>94</a:t>
            </a:fld>
            <a:endParaRPr lang="en-US" altLang="en-US">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45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7A7A1F-E3C2-4FA5-B2C7-C569704403D2}" type="slidenum">
              <a:rPr lang="en-US" altLang="en-US">
                <a:latin typeface="Calibri" panose="020F0502020204030204" pitchFamily="34" charset="0"/>
              </a:rPr>
              <a:pPr eaLnBrk="1" hangingPunct="1"/>
              <a:t>95</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41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B99778-617D-4BB9-BED0-4CF87FE6B5D2}"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82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F4D44D8-9733-4A29-8693-E8DEEE6A068B}" type="slidenum">
              <a:rPr lang="en-US" altLang="en-US">
                <a:latin typeface="Calibri" panose="020F0502020204030204" pitchFamily="34" charset="0"/>
              </a:rPr>
              <a:pPr eaLnBrk="1" hangingPunct="1"/>
              <a:t>10</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92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BC59B10-35B7-483A-8415-76E698AB8B56}"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02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9A1B12-4F0E-462C-8814-05E4D9115480}"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54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578E1A-BD02-455C-B01A-698A641E3CCC}" type="slidenum">
              <a:rPr lang="en-US" altLang="en-US">
                <a:latin typeface="Calibri" panose="020F0502020204030204" pitchFamily="34" charset="0"/>
              </a:rPr>
              <a:pPr eaLnBrk="1" hangingPunct="1"/>
              <a:t>17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a:defRPr/>
            </a:pPr>
            <a:fld id="{E74F7AB2-8AFA-4A92-A4EB-2C68399FBFA3}" type="datetime1">
              <a:rPr lang="en-US" smtClean="0"/>
              <a:pPr>
                <a:defRPr/>
              </a:pPr>
              <a:t>4/20/2021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0F42C06E-E719-47DB-BACD-11B0CA7D64BD}" type="slidenum">
              <a:rPr lang="en-US" altLang="en-US" smtClean="0"/>
              <a:pPr/>
              <a:t>‹#›</a:t>
            </a:fld>
            <a:endParaRPr lang="en-US" altLang="en-US"/>
          </a:p>
        </p:txBody>
      </p:sp>
    </p:spTree>
    <p:extLst>
      <p:ext uri="{BB962C8B-B14F-4D97-AF65-F5344CB8AC3E}">
        <p14:creationId xmlns:p14="http://schemas.microsoft.com/office/powerpoint/2010/main" val="644717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28FBB30D-9EED-41F9-905C-2DF2065FC071}" type="datetime1">
              <a:rPr lang="en-US" smtClean="0"/>
              <a:pPr>
                <a:defRPr/>
              </a:pPr>
              <a:t>4/20/2021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A74503BE-7993-44F7-91BB-7C661C8E951D}" type="slidenum">
              <a:rPr lang="en-US" altLang="en-US" smtClean="0"/>
              <a:pPr/>
              <a:t>‹#›</a:t>
            </a:fld>
            <a:endParaRPr lang="en-US" altLang="en-US"/>
          </a:p>
        </p:txBody>
      </p:sp>
    </p:spTree>
    <p:extLst>
      <p:ext uri="{BB962C8B-B14F-4D97-AF65-F5344CB8AC3E}">
        <p14:creationId xmlns:p14="http://schemas.microsoft.com/office/powerpoint/2010/main" val="20919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734D09CE-3395-419B-AB83-8A091A00B1B5}" type="datetime1">
              <a:rPr lang="en-US" smtClean="0"/>
              <a:pPr>
                <a:defRPr/>
              </a:pPr>
              <a:t>4/20/2021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4D6C6175-024E-4B9A-AC00-745278FB0320}" type="slidenum">
              <a:rPr lang="en-US" altLang="en-US" smtClean="0"/>
              <a:pPr/>
              <a:t>‹#›</a:t>
            </a:fld>
            <a:endParaRPr lang="en-US" altLang="en-US"/>
          </a:p>
        </p:txBody>
      </p:sp>
    </p:spTree>
    <p:extLst>
      <p:ext uri="{BB962C8B-B14F-4D97-AF65-F5344CB8AC3E}">
        <p14:creationId xmlns:p14="http://schemas.microsoft.com/office/powerpoint/2010/main" val="1497144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p:txBody>
          <a:bodyPr/>
          <a:lstStyle>
            <a:lvl1pPr>
              <a:defRPr/>
            </a:lvl1pPr>
          </a:lstStyle>
          <a:p>
            <a:pPr>
              <a:defRPr/>
            </a:pPr>
            <a:fld id="{96C9F753-D97F-4178-94C4-7152B798B8D3}" type="datetime1">
              <a:rPr lang="en-US"/>
              <a:pPr>
                <a:defRPr/>
              </a:pPr>
              <a:t>4/20/2021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125056A5-0B6E-41D8-9567-3288E6EF61FA}" type="slidenum">
              <a:rPr lang="en-US" altLang="en-US"/>
              <a:pPr/>
              <a:t>‹#›</a:t>
            </a:fld>
            <a:endParaRPr lang="en-US" altLang="en-US"/>
          </a:p>
        </p:txBody>
      </p:sp>
    </p:spTree>
    <p:extLst>
      <p:ext uri="{BB962C8B-B14F-4D97-AF65-F5344CB8AC3E}">
        <p14:creationId xmlns:p14="http://schemas.microsoft.com/office/powerpoint/2010/main" val="81535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A03892BE-5C4B-4CD8-B034-D795053E1000}" type="datetime1">
              <a:rPr lang="en-US" smtClean="0"/>
              <a:pPr>
                <a:defRPr/>
              </a:pPr>
              <a:t>4/20/2021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D349D9D8-9D94-4C38-B24D-608C7D149512}" type="slidenum">
              <a:rPr lang="en-US" altLang="en-US" smtClean="0"/>
              <a:pPr/>
              <a:t>‹#›</a:t>
            </a:fld>
            <a:endParaRPr lang="en-US" altLang="en-US"/>
          </a:p>
        </p:txBody>
      </p:sp>
    </p:spTree>
    <p:extLst>
      <p:ext uri="{BB962C8B-B14F-4D97-AF65-F5344CB8AC3E}">
        <p14:creationId xmlns:p14="http://schemas.microsoft.com/office/powerpoint/2010/main" val="183392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A2AE0C91-6CD2-4421-A15B-2D1C7827ECAF}" type="datetime1">
              <a:rPr lang="en-US" smtClean="0"/>
              <a:pPr>
                <a:defRPr/>
              </a:pPr>
              <a:t>4/20/2021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8A1D8B7C-9DFE-4431-8E89-E8808BC6BC68}" type="slidenum">
              <a:rPr lang="en-US" altLang="en-US" smtClean="0"/>
              <a:pPr/>
              <a:t>‹#›</a:t>
            </a:fld>
            <a:endParaRPr lang="en-US" altLang="en-US"/>
          </a:p>
        </p:txBody>
      </p:sp>
    </p:spTree>
    <p:extLst>
      <p:ext uri="{BB962C8B-B14F-4D97-AF65-F5344CB8AC3E}">
        <p14:creationId xmlns:p14="http://schemas.microsoft.com/office/powerpoint/2010/main" val="1629302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E1D70561-02AC-4DFF-9313-EBF1B66D59FB}" type="datetime1">
              <a:rPr lang="en-US" smtClean="0"/>
              <a:pPr>
                <a:defRPr/>
              </a:pPr>
              <a:t>4/20/2021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59904FB6-2207-4585-842D-5B5231F55670}" type="slidenum">
              <a:rPr lang="en-US" altLang="en-US" smtClean="0"/>
              <a:pPr/>
              <a:t>‹#›</a:t>
            </a:fld>
            <a:endParaRPr lang="en-US" altLang="en-US"/>
          </a:p>
        </p:txBody>
      </p:sp>
    </p:spTree>
    <p:extLst>
      <p:ext uri="{BB962C8B-B14F-4D97-AF65-F5344CB8AC3E}">
        <p14:creationId xmlns:p14="http://schemas.microsoft.com/office/powerpoint/2010/main" val="82068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C34C0C3D-6DC9-466C-B58A-4A44D3E9A2D8}" type="datetime1">
              <a:rPr lang="en-US" smtClean="0"/>
              <a:pPr>
                <a:defRPr/>
              </a:pPr>
              <a:t>4/20/2021</a:t>
            </a:fld>
            <a:endParaRPr lang="en-US"/>
          </a:p>
        </p:txBody>
      </p:sp>
      <p:sp>
        <p:nvSpPr>
          <p:cNvPr id="8" name="Footer Placeholder 7"/>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9" name="Slide Number Placeholder 8"/>
          <p:cNvSpPr>
            <a:spLocks noGrp="1"/>
          </p:cNvSpPr>
          <p:nvPr>
            <p:ph type="sldNum" sz="quarter" idx="12"/>
          </p:nvPr>
        </p:nvSpPr>
        <p:spPr/>
        <p:txBody>
          <a:bodyPr/>
          <a:lstStyle/>
          <a:p>
            <a:fld id="{570DF823-8544-47D4-B409-B3A7EBA198E3}" type="slidenum">
              <a:rPr lang="en-US" altLang="en-US" smtClean="0"/>
              <a:pPr/>
              <a:t>‹#›</a:t>
            </a:fld>
            <a:endParaRPr lang="en-US" altLang="en-US"/>
          </a:p>
        </p:txBody>
      </p:sp>
    </p:spTree>
    <p:extLst>
      <p:ext uri="{BB962C8B-B14F-4D97-AF65-F5344CB8AC3E}">
        <p14:creationId xmlns:p14="http://schemas.microsoft.com/office/powerpoint/2010/main" val="746089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F7527608-23C3-4B92-B2E8-C19C9D5CBB99}" type="datetime1">
              <a:rPr lang="en-US" smtClean="0"/>
              <a:pPr>
                <a:defRPr/>
              </a:pPr>
              <a:t>4/20/2021</a:t>
            </a:fld>
            <a:endParaRPr lang="en-US"/>
          </a:p>
        </p:txBody>
      </p:sp>
      <p:sp>
        <p:nvSpPr>
          <p:cNvPr id="4" name="Footer Placeholder 3"/>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5" name="Slide Number Placeholder 4"/>
          <p:cNvSpPr>
            <a:spLocks noGrp="1"/>
          </p:cNvSpPr>
          <p:nvPr>
            <p:ph type="sldNum" sz="quarter" idx="12"/>
          </p:nvPr>
        </p:nvSpPr>
        <p:spPr/>
        <p:txBody>
          <a:bodyPr/>
          <a:lstStyle/>
          <a:p>
            <a:fld id="{B129EF80-6B06-426D-8072-636DEAEBDDFF}" type="slidenum">
              <a:rPr lang="en-US" altLang="en-US" smtClean="0"/>
              <a:pPr/>
              <a:t>‹#›</a:t>
            </a:fld>
            <a:endParaRPr lang="en-US" altLang="en-US"/>
          </a:p>
        </p:txBody>
      </p:sp>
    </p:spTree>
    <p:extLst>
      <p:ext uri="{BB962C8B-B14F-4D97-AF65-F5344CB8AC3E}">
        <p14:creationId xmlns:p14="http://schemas.microsoft.com/office/powerpoint/2010/main" val="334832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5304298-07E4-470A-84D9-2E8776E5173C}" type="datetime1">
              <a:rPr lang="en-US" smtClean="0"/>
              <a:pPr>
                <a:defRPr/>
              </a:pPr>
              <a:t>4/20/2021</a:t>
            </a:fld>
            <a:endParaRPr lang="en-US"/>
          </a:p>
        </p:txBody>
      </p:sp>
      <p:sp>
        <p:nvSpPr>
          <p:cNvPr id="3" name="Footer Placeholder 2"/>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4" name="Slide Number Placeholder 3"/>
          <p:cNvSpPr>
            <a:spLocks noGrp="1"/>
          </p:cNvSpPr>
          <p:nvPr>
            <p:ph type="sldNum" sz="quarter" idx="12"/>
          </p:nvPr>
        </p:nvSpPr>
        <p:spPr/>
        <p:txBody>
          <a:bodyPr/>
          <a:lstStyle/>
          <a:p>
            <a:fld id="{7F730ABC-0CD5-4C96-B9ED-B55A5C20993B}" type="slidenum">
              <a:rPr lang="en-US" altLang="en-US" smtClean="0"/>
              <a:pPr/>
              <a:t>‹#›</a:t>
            </a:fld>
            <a:endParaRPr lang="en-US" altLang="en-US"/>
          </a:p>
        </p:txBody>
      </p:sp>
    </p:spTree>
    <p:extLst>
      <p:ext uri="{BB962C8B-B14F-4D97-AF65-F5344CB8AC3E}">
        <p14:creationId xmlns:p14="http://schemas.microsoft.com/office/powerpoint/2010/main" val="3171503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C32B53C8-C649-4276-96E7-08B2B37DA950}" type="datetime1">
              <a:rPr lang="en-US" smtClean="0"/>
              <a:pPr>
                <a:defRPr/>
              </a:pPr>
              <a:t>4/20/2021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8938EE15-56A2-4636-8839-FCF2D865D919}" type="slidenum">
              <a:rPr lang="en-US" altLang="en-US" smtClean="0"/>
              <a:pPr/>
              <a:t>‹#›</a:t>
            </a:fld>
            <a:endParaRPr lang="en-US" altLang="en-US"/>
          </a:p>
        </p:txBody>
      </p:sp>
    </p:spTree>
    <p:extLst>
      <p:ext uri="{BB962C8B-B14F-4D97-AF65-F5344CB8AC3E}">
        <p14:creationId xmlns:p14="http://schemas.microsoft.com/office/powerpoint/2010/main" val="2578885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513E3694-B5BE-4666-9006-1F6D95E60F3C}" type="datetime1">
              <a:rPr lang="en-US" smtClean="0"/>
              <a:pPr>
                <a:defRPr/>
              </a:pPr>
              <a:t>4/20/2021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3EA46DEE-C5D5-4C3E-9D51-FD7086A49E92}" type="slidenum">
              <a:rPr lang="en-US" altLang="en-US" smtClean="0"/>
              <a:pPr/>
              <a:t>‹#›</a:t>
            </a:fld>
            <a:endParaRPr lang="en-US" altLang="en-US"/>
          </a:p>
        </p:txBody>
      </p:sp>
    </p:spTree>
    <p:extLst>
      <p:ext uri="{BB962C8B-B14F-4D97-AF65-F5344CB8AC3E}">
        <p14:creationId xmlns:p14="http://schemas.microsoft.com/office/powerpoint/2010/main" val="315444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21846B0-8D59-44D1-8943-C997F146AA2D}" type="datetime1">
              <a:rPr lang="en-US" smtClean="0"/>
              <a:pPr>
                <a:defRPr/>
              </a:pPr>
              <a:t>4/20/2021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451E541-2B86-46ED-BAB5-C9F8C82BC393}" type="slidenum">
              <a:rPr lang="en-US" altLang="en-US" smtClean="0"/>
              <a:pPr/>
              <a:t>‹#›</a:t>
            </a:fld>
            <a:endParaRPr lang="en-US" altLang="en-US"/>
          </a:p>
        </p:txBody>
      </p:sp>
    </p:spTree>
    <p:extLst>
      <p:ext uri="{BB962C8B-B14F-4D97-AF65-F5344CB8AC3E}">
        <p14:creationId xmlns:p14="http://schemas.microsoft.com/office/powerpoint/2010/main" val="171412660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eaLnBrk="1" fontAlgn="auto" hangingPunct="1">
              <a:spcAft>
                <a:spcPts val="0"/>
              </a:spcAft>
              <a:defRPr/>
            </a:pPr>
            <a:r>
              <a:rPr lang="en-US" dirty="0" smtClean="0">
                <a:solidFill>
                  <a:srgbClr val="3380E6"/>
                </a:solidFill>
                <a:latin typeface="Goudy Sans Medium"/>
              </a:rPr>
              <a:t>Unit </a:t>
            </a:r>
            <a:r>
              <a:rPr lang="en-US" dirty="0" smtClean="0">
                <a:solidFill>
                  <a:srgbClr val="3380E6"/>
                </a:solidFill>
                <a:latin typeface="Goudy Sans Medium"/>
              </a:rPr>
              <a:t>11</a:t>
            </a:r>
            <a:br>
              <a:rPr lang="en-US" dirty="0" smtClean="0">
                <a:solidFill>
                  <a:srgbClr val="3380E6"/>
                </a:solidFill>
                <a:latin typeface="Goudy Sans Medium"/>
              </a:rPr>
            </a:br>
            <a:r>
              <a:rPr lang="en-US" dirty="0" smtClean="0">
                <a:solidFill>
                  <a:srgbClr val="3380E6"/>
                </a:solidFill>
                <a:latin typeface="Goudy Sans Medium"/>
              </a:rPr>
              <a:t>Exception Handling: A Deeper Look</a:t>
            </a:r>
          </a:p>
        </p:txBody>
      </p:sp>
      <p:sp>
        <p:nvSpPr>
          <p:cNvPr id="10243" name="Subtitle 3"/>
          <p:cNvSpPr>
            <a:spLocks noGrp="1"/>
          </p:cNvSpPr>
          <p:nvPr>
            <p:ph type="subTitle" idx="1"/>
          </p:nvPr>
        </p:nvSpPr>
        <p:spPr/>
        <p:txBody>
          <a:bodyPr/>
          <a:lstStyle/>
          <a:p>
            <a:pPr marR="0" algn="r" eaLnBrk="1" hangingPunct="1"/>
            <a:r>
              <a:rPr lang="en-US" altLang="en-US" dirty="0" smtClean="0"/>
              <a:t>By Mathews Chibuluma</a:t>
            </a:r>
            <a:endParaRPr lang="en-US" alt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Example: Divide by Zero without Exception Handling (Cont.)</a:t>
            </a:r>
          </a:p>
        </p:txBody>
      </p:sp>
      <p:sp>
        <p:nvSpPr>
          <p:cNvPr id="21507"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Last line of the stack trace started the call chain. </a:t>
            </a:r>
          </a:p>
          <a:p>
            <a:pPr eaLnBrk="1" hangingPunct="1"/>
            <a:r>
              <a:rPr lang="en-US" altLang="en-US" dirty="0" smtClean="0">
                <a:solidFill>
                  <a:srgbClr val="000000"/>
                </a:solidFill>
                <a:latin typeface="Times New Roman" panose="02020603050405020304" pitchFamily="18" charset="0"/>
              </a:rPr>
              <a:t>Each line contains the class name and method followed by the filename and line number. </a:t>
            </a:r>
          </a:p>
          <a:p>
            <a:pPr eaLnBrk="1" hangingPunct="1"/>
            <a:endParaRPr lang="en-US" altLang="en-US" dirty="0"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11.12  </a:t>
            </a:r>
            <a:r>
              <a:rPr lang="en-US" dirty="0" smtClean="0">
                <a:solidFill>
                  <a:srgbClr val="3380E6"/>
                </a:solidFill>
                <a:latin typeface="Lucida Sans Typewriter" pitchFamily="49" charset="0"/>
              </a:rPr>
              <a:t>try</a:t>
            </a:r>
            <a:r>
              <a:rPr lang="en-US" dirty="0" smtClean="0">
                <a:solidFill>
                  <a:srgbClr val="3380E6"/>
                </a:solidFill>
                <a:latin typeface="Arial"/>
              </a:rPr>
              <a:t>-with-Resources: Automatic Resource </a:t>
            </a:r>
            <a:r>
              <a:rPr lang="en-US" dirty="0" err="1" smtClean="0">
                <a:solidFill>
                  <a:srgbClr val="3380E6"/>
                </a:solidFill>
                <a:latin typeface="Arial"/>
              </a:rPr>
              <a:t>Deallocation</a:t>
            </a:r>
            <a:r>
              <a:rPr lang="en-US" dirty="0" smtClean="0">
                <a:solidFill>
                  <a:srgbClr val="3380E6"/>
                </a:solidFill>
                <a:latin typeface="Arial"/>
              </a:rPr>
              <a:t> (cont.)</a:t>
            </a:r>
            <a:endParaRPr lang="en-US" dirty="0"/>
          </a:p>
        </p:txBody>
      </p:sp>
      <p:sp>
        <p:nvSpPr>
          <p:cNvPr id="114691" name="Text Placeholder 2"/>
          <p:cNvSpPr>
            <a:spLocks noGrp="1"/>
          </p:cNvSpPr>
          <p:nvPr>
            <p:ph type="body" idx="1"/>
          </p:nvPr>
        </p:nvSpPr>
        <p:spPr/>
        <p:txBody>
          <a:bodyPr/>
          <a:lstStyle/>
          <a:p>
            <a:r>
              <a:rPr lang="en-US" altLang="en-US" smtClean="0">
                <a:latin typeface="Times New Roman" panose="02020603050405020304" pitchFamily="18" charset="0"/>
                <a:cs typeface="Times New Roman" panose="02020603050405020304" pitchFamily="18" charset="0"/>
              </a:rPr>
              <a:t>The general form of a </a:t>
            </a:r>
            <a:r>
              <a:rPr lang="en-US" altLang="en-US" smtClean="0">
                <a:latin typeface="Lucida Console" panose="020B0609040504020204" pitchFamily="49" charset="0"/>
              </a:rPr>
              <a:t>try</a:t>
            </a:r>
            <a:r>
              <a:rPr lang="en-US" altLang="en-US" smtClean="0">
                <a:latin typeface="Times New Roman" panose="02020603050405020304" pitchFamily="18" charset="0"/>
                <a:cs typeface="Times New Roman" panose="02020603050405020304" pitchFamily="18" charset="0"/>
              </a:rPr>
              <a:t>-with-resources</a:t>
            </a:r>
            <a:r>
              <a:rPr lang="en-US" altLang="en-US" smtClean="0"/>
              <a:t> </a:t>
            </a:r>
            <a:r>
              <a:rPr lang="en-US" altLang="en-US" smtClean="0">
                <a:latin typeface="Times New Roman" panose="02020603050405020304" pitchFamily="18" charset="0"/>
                <a:cs typeface="Times New Roman" panose="02020603050405020304" pitchFamily="18" charset="0"/>
              </a:rPr>
              <a:t>statement is</a:t>
            </a:r>
          </a:p>
          <a:p>
            <a:pPr>
              <a:buFont typeface="Wingdings 3" panose="05040102010807070707" pitchFamily="18" charset="2"/>
              <a:buNone/>
            </a:pPr>
            <a:r>
              <a:rPr lang="en-US" altLang="en-US" sz="1600" smtClean="0">
                <a:latin typeface="Lucida Console" panose="020B0609040504020204" pitchFamily="49" charset="0"/>
              </a:rPr>
              <a:t>		try (</a:t>
            </a:r>
            <a:r>
              <a:rPr lang="en-US" altLang="en-US" sz="1600" i="1" smtClean="0">
                <a:latin typeface="Times New Roman" panose="02020603050405020304" pitchFamily="18" charset="0"/>
                <a:cs typeface="Times New Roman" panose="02020603050405020304" pitchFamily="18" charset="0"/>
              </a:rPr>
              <a:t>ClassName</a:t>
            </a:r>
            <a:r>
              <a:rPr lang="en-US" altLang="en-US" sz="1600" smtClean="0">
                <a:latin typeface="Lucida Console" panose="020B0609040504020204" pitchFamily="49" charset="0"/>
              </a:rPr>
              <a:t> theObject = new </a:t>
            </a:r>
            <a:r>
              <a:rPr lang="en-US" altLang="en-US" sz="1600" i="1" smtClean="0">
                <a:latin typeface="Times New Roman" panose="02020603050405020304" pitchFamily="18" charset="0"/>
                <a:cs typeface="Times New Roman" panose="02020603050405020304" pitchFamily="18" charset="0"/>
              </a:rPr>
              <a:t>ClassName</a:t>
            </a:r>
            <a:r>
              <a:rPr lang="en-US" altLang="en-US" sz="1600" smtClean="0">
                <a:latin typeface="Lucida Console" panose="020B0609040504020204" pitchFamily="49" charset="0"/>
              </a:rPr>
              <a:t>())</a:t>
            </a:r>
          </a:p>
          <a:p>
            <a:pPr>
              <a:buFont typeface="Wingdings 3" panose="05040102010807070707" pitchFamily="18" charset="2"/>
              <a:buNone/>
            </a:pPr>
            <a:r>
              <a:rPr lang="en-US" altLang="en-US" sz="1600" smtClean="0">
                <a:latin typeface="Lucida Console" panose="020B0609040504020204" pitchFamily="49" charset="0"/>
              </a:rPr>
              <a:t>		{</a:t>
            </a:r>
          </a:p>
          <a:p>
            <a:pPr>
              <a:buFont typeface="Wingdings 3" panose="05040102010807070707" pitchFamily="18" charset="2"/>
              <a:buNone/>
            </a:pPr>
            <a:r>
              <a:rPr lang="en-US" altLang="en-US" sz="1600" smtClean="0">
                <a:latin typeface="Lucida Console" panose="020B0609040504020204" pitchFamily="49" charset="0"/>
              </a:rPr>
              <a:t>		   // use theObject here</a:t>
            </a:r>
          </a:p>
          <a:p>
            <a:pPr>
              <a:buFont typeface="Wingdings 3" panose="05040102010807070707" pitchFamily="18" charset="2"/>
              <a:buNone/>
            </a:pPr>
            <a:r>
              <a:rPr lang="en-US" altLang="en-US" sz="1600" smtClean="0">
                <a:latin typeface="Lucida Console" panose="020B0609040504020204" pitchFamily="49" charset="0"/>
              </a:rPr>
              <a:t>		}</a:t>
            </a:r>
          </a:p>
          <a:p>
            <a:pPr>
              <a:buFont typeface="Wingdings 3" panose="05040102010807070707" pitchFamily="18" charset="2"/>
              <a:buNone/>
            </a:pPr>
            <a:r>
              <a:rPr lang="en-US" altLang="en-US" sz="1600" smtClean="0">
                <a:latin typeface="Lucida Console" panose="020B0609040504020204" pitchFamily="49" charset="0"/>
              </a:rPr>
              <a:t>		catch ( Exception e )</a:t>
            </a:r>
          </a:p>
          <a:p>
            <a:pPr>
              <a:buFont typeface="Wingdings 3" panose="05040102010807070707" pitchFamily="18" charset="2"/>
              <a:buNone/>
            </a:pPr>
            <a:r>
              <a:rPr lang="en-US" altLang="en-US" sz="1600" smtClean="0">
                <a:latin typeface="Lucida Console" panose="020B0609040504020204" pitchFamily="49" charset="0"/>
              </a:rPr>
              <a:t>		{</a:t>
            </a:r>
          </a:p>
          <a:p>
            <a:pPr>
              <a:buFont typeface="Wingdings 3" panose="05040102010807070707" pitchFamily="18" charset="2"/>
              <a:buNone/>
            </a:pPr>
            <a:r>
              <a:rPr lang="en-US" altLang="en-US" sz="1600" smtClean="0">
                <a:latin typeface="Lucida Console" panose="020B0609040504020204" pitchFamily="49" charset="0"/>
              </a:rPr>
              <a:t>		   // catch exceptions that occur while using the resource  </a:t>
            </a:r>
          </a:p>
          <a:p>
            <a:pPr>
              <a:buFont typeface="Wingdings 3" panose="05040102010807070707" pitchFamily="18" charset="2"/>
              <a:buNone/>
            </a:pPr>
            <a:r>
              <a:rPr lang="en-US" altLang="en-US" sz="1600" smtClean="0">
                <a:latin typeface="Lucida Console" panose="020B0609040504020204" pitchFamily="49" charset="0"/>
              </a:rPr>
              <a:t>		}</a:t>
            </a:r>
          </a:p>
          <a:p>
            <a:r>
              <a:rPr lang="en-US" altLang="en-US" i="1" smtClean="0">
                <a:latin typeface="Times New Roman" panose="02020603050405020304" pitchFamily="18" charset="0"/>
                <a:cs typeface="Times New Roman" panose="02020603050405020304" pitchFamily="18" charset="0"/>
              </a:rPr>
              <a:t>ClassName</a:t>
            </a:r>
            <a:r>
              <a:rPr lang="en-US" altLang="en-US" smtClean="0">
                <a:latin typeface="Times New Roman" panose="02020603050405020304" pitchFamily="18" charset="0"/>
                <a:cs typeface="Times New Roman" panose="02020603050405020304" pitchFamily="18" charset="0"/>
              </a:rPr>
              <a:t> is a class that implements the </a:t>
            </a:r>
            <a:r>
              <a:rPr lang="en-US" altLang="en-US" smtClean="0">
                <a:latin typeface="Lucida Console" panose="020B0609040504020204" pitchFamily="49" charset="0"/>
                <a:cs typeface="Times New Roman" panose="02020603050405020304" pitchFamily="18" charset="0"/>
              </a:rPr>
              <a:t>AutoCloseable</a:t>
            </a:r>
            <a:r>
              <a:rPr lang="en-US" altLang="en-US" smtClean="0">
                <a:latin typeface="Times New Roman" panose="02020603050405020304" pitchFamily="18" charset="0"/>
                <a:cs typeface="Times New Roman" panose="02020603050405020304" pitchFamily="18" charset="0"/>
              </a:rPr>
              <a:t> interface. </a:t>
            </a:r>
          </a:p>
          <a:p>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jhtp_11_Exceptions_Page_5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11.13  </a:t>
            </a:r>
            <a:r>
              <a:rPr lang="en-US" dirty="0" smtClean="0">
                <a:solidFill>
                  <a:srgbClr val="3380E6"/>
                </a:solidFill>
                <a:latin typeface="Arial"/>
              </a:rPr>
              <a:t>(New in Java SE 7) </a:t>
            </a:r>
            <a:r>
              <a:rPr lang="en-US" dirty="0" smtClean="0">
                <a:solidFill>
                  <a:srgbClr val="3380E6"/>
                </a:solidFill>
                <a:latin typeface="Lucida Sans Typewriter" pitchFamily="49" charset="0"/>
              </a:rPr>
              <a:t>try</a:t>
            </a:r>
            <a:r>
              <a:rPr lang="en-US" dirty="0" smtClean="0">
                <a:solidFill>
                  <a:srgbClr val="3380E6"/>
                </a:solidFill>
                <a:latin typeface="Arial"/>
              </a:rPr>
              <a:t>-with-Resources: Automatic Resource </a:t>
            </a:r>
            <a:r>
              <a:rPr lang="en-US" dirty="0" err="1" smtClean="0">
                <a:solidFill>
                  <a:srgbClr val="3380E6"/>
                </a:solidFill>
                <a:latin typeface="Arial"/>
              </a:rPr>
              <a:t>Deallocation</a:t>
            </a:r>
            <a:r>
              <a:rPr lang="en-US" dirty="0" smtClean="0">
                <a:solidFill>
                  <a:srgbClr val="3380E6"/>
                </a:solidFill>
                <a:latin typeface="Arial"/>
              </a:rPr>
              <a:t> (cont.)</a:t>
            </a:r>
            <a:endParaRPr lang="en-US" dirty="0"/>
          </a:p>
        </p:txBody>
      </p:sp>
      <p:sp>
        <p:nvSpPr>
          <p:cNvPr id="116739" name="Text Placeholder 2"/>
          <p:cNvSpPr>
            <a:spLocks noGrp="1"/>
          </p:cNvSpPr>
          <p:nvPr>
            <p:ph type="body" idx="1"/>
          </p:nvPr>
        </p:nvSpPr>
        <p:spPr/>
        <p:txBody>
          <a:bodyPr/>
          <a:lstStyle/>
          <a:p>
            <a:r>
              <a:rPr lang="en-US" altLang="en-US" smtClean="0">
                <a:latin typeface="Times New Roman" panose="02020603050405020304" pitchFamily="18" charset="0"/>
                <a:cs typeface="Times New Roman" panose="02020603050405020304" pitchFamily="18" charset="0"/>
              </a:rPr>
              <a:t>This code creates an object of type </a:t>
            </a:r>
            <a:r>
              <a:rPr lang="en-US" altLang="en-US" i="1" smtClean="0">
                <a:latin typeface="Times New Roman" panose="02020603050405020304" pitchFamily="18" charset="0"/>
                <a:cs typeface="Times New Roman" panose="02020603050405020304" pitchFamily="18" charset="0"/>
              </a:rPr>
              <a:t>ClassName</a:t>
            </a:r>
            <a:r>
              <a:rPr lang="en-US" altLang="en-US" smtClean="0">
                <a:latin typeface="Times New Roman" panose="02020603050405020304" pitchFamily="18" charset="0"/>
                <a:cs typeface="Times New Roman" panose="02020603050405020304" pitchFamily="18" charset="0"/>
              </a:rPr>
              <a:t> and uses it in the </a:t>
            </a:r>
            <a:r>
              <a:rPr lang="en-US" altLang="en-US" smtClean="0">
                <a:latin typeface="Lucida Console" panose="020B0609040504020204" pitchFamily="49" charset="0"/>
                <a:cs typeface="Times New Roman" panose="02020603050405020304" pitchFamily="18" charset="0"/>
              </a:rPr>
              <a:t>try</a:t>
            </a:r>
            <a:r>
              <a:rPr lang="en-US" altLang="en-US" smtClean="0">
                <a:latin typeface="Times New Roman" panose="02020603050405020304" pitchFamily="18" charset="0"/>
                <a:cs typeface="Times New Roman" panose="02020603050405020304" pitchFamily="18" charset="0"/>
              </a:rPr>
              <a:t> block, then calls its </a:t>
            </a:r>
            <a:r>
              <a:rPr lang="en-US" altLang="en-US" smtClean="0">
                <a:latin typeface="Lucida Console" panose="020B0609040504020204" pitchFamily="49" charset="0"/>
                <a:cs typeface="Times New Roman" panose="02020603050405020304" pitchFamily="18" charset="0"/>
              </a:rPr>
              <a:t>close</a:t>
            </a:r>
            <a:r>
              <a:rPr lang="en-US" altLang="en-US" smtClean="0">
                <a:latin typeface="Times New Roman" panose="02020603050405020304" pitchFamily="18" charset="0"/>
                <a:cs typeface="Times New Roman" panose="02020603050405020304" pitchFamily="18" charset="0"/>
              </a:rPr>
              <a:t> method to release any resources used by the object. </a:t>
            </a:r>
          </a:p>
          <a:p>
            <a:r>
              <a:rPr lang="en-US" altLang="en-US" smtClean="0">
                <a:latin typeface="Times New Roman" panose="02020603050405020304" pitchFamily="18" charset="0"/>
                <a:cs typeface="Times New Roman" panose="02020603050405020304" pitchFamily="18" charset="0"/>
              </a:rPr>
              <a:t>The </a:t>
            </a:r>
            <a:r>
              <a:rPr lang="en-US" altLang="en-US" smtClean="0">
                <a:latin typeface="Lucida Console" panose="020B0609040504020204" pitchFamily="49" charset="0"/>
              </a:rPr>
              <a:t>try</a:t>
            </a:r>
            <a:r>
              <a:rPr lang="en-US" altLang="en-US" smtClean="0">
                <a:latin typeface="Times New Roman" panose="02020603050405020304" pitchFamily="18" charset="0"/>
                <a:cs typeface="Times New Roman" panose="02020603050405020304" pitchFamily="18" charset="0"/>
              </a:rPr>
              <a:t>-with-resources statement </a:t>
            </a:r>
            <a:r>
              <a:rPr lang="en-US" altLang="en-US" i="1" smtClean="0">
                <a:latin typeface="Times New Roman" panose="02020603050405020304" pitchFamily="18" charset="0"/>
                <a:cs typeface="Times New Roman" panose="02020603050405020304" pitchFamily="18" charset="0"/>
              </a:rPr>
              <a:t>implicitly</a:t>
            </a:r>
            <a:r>
              <a:rPr lang="en-US" altLang="en-US" smtClean="0">
                <a:latin typeface="Times New Roman" panose="02020603050405020304" pitchFamily="18" charset="0"/>
                <a:cs typeface="Times New Roman" panose="02020603050405020304" pitchFamily="18" charset="0"/>
              </a:rPr>
              <a:t> calls the Object’s </a:t>
            </a:r>
            <a:r>
              <a:rPr lang="en-US" altLang="en-US" smtClean="0">
                <a:latin typeface="Lucida Console" panose="020B0609040504020204" pitchFamily="49" charset="0"/>
                <a:cs typeface="Times New Roman" panose="02020603050405020304" pitchFamily="18" charset="0"/>
              </a:rPr>
              <a:t>close</a:t>
            </a:r>
            <a:r>
              <a:rPr lang="en-US" altLang="en-US" smtClean="0">
                <a:latin typeface="Times New Roman" panose="02020603050405020304" pitchFamily="18" charset="0"/>
                <a:cs typeface="Times New Roman" panose="02020603050405020304" pitchFamily="18" charset="0"/>
              </a:rPr>
              <a:t> method </a:t>
            </a:r>
            <a:r>
              <a:rPr lang="en-US" altLang="en-US" i="1" smtClean="0">
                <a:latin typeface="Times New Roman" panose="02020603050405020304" pitchFamily="18" charset="0"/>
                <a:cs typeface="Times New Roman" panose="02020603050405020304" pitchFamily="18" charset="0"/>
              </a:rPr>
              <a:t>at the end of the </a:t>
            </a:r>
            <a:r>
              <a:rPr lang="en-US" altLang="en-US" i="1" smtClean="0">
                <a:latin typeface="Lucida Console" panose="020B0609040504020204" pitchFamily="49" charset="0"/>
                <a:cs typeface="Times New Roman" panose="02020603050405020304" pitchFamily="18" charset="0"/>
              </a:rPr>
              <a:t>try</a:t>
            </a:r>
            <a:r>
              <a:rPr lang="en-US" altLang="en-US" i="1" smtClean="0">
                <a:latin typeface="Times New Roman" panose="02020603050405020304" pitchFamily="18" charset="0"/>
                <a:cs typeface="Times New Roman" panose="02020603050405020304" pitchFamily="18" charset="0"/>
              </a:rPr>
              <a:t> block</a:t>
            </a:r>
            <a:r>
              <a:rPr lang="en-US" altLang="en-US" smtClean="0">
                <a:latin typeface="Times New Roman" panose="02020603050405020304" pitchFamily="18" charset="0"/>
                <a:cs typeface="Times New Roman" panose="02020603050405020304" pitchFamily="18" charset="0"/>
              </a:rPr>
              <a:t>. </a:t>
            </a:r>
          </a:p>
          <a:p>
            <a:r>
              <a:rPr lang="en-US" altLang="en-US" smtClean="0">
                <a:latin typeface="Times New Roman" panose="02020603050405020304" pitchFamily="18" charset="0"/>
                <a:cs typeface="Times New Roman" panose="02020603050405020304" pitchFamily="18" charset="0"/>
              </a:rPr>
              <a:t>You can allocate multiple resources in the parentheses following try by separating them with a semicolon (</a:t>
            </a:r>
            <a:r>
              <a:rPr lang="en-US" altLang="en-US" smtClean="0">
                <a:latin typeface="Lucida Console" panose="020B0609040504020204" pitchFamily="49" charset="0"/>
                <a:cs typeface="Times New Roman" panose="02020603050405020304" pitchFamily="18" charset="0"/>
              </a:rPr>
              <a:t>;</a:t>
            </a:r>
            <a:r>
              <a:rPr lang="en-US" altLang="en-US" smtClean="0">
                <a:latin typeface="Times New Roman" panose="02020603050405020304" pitchFamily="18" charset="0"/>
                <a:cs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Example: Divide by Zero without Exception Handling (Cont.)</a:t>
            </a:r>
          </a:p>
        </p:txBody>
      </p:sp>
      <p:sp>
        <p:nvSpPr>
          <p:cNvPr id="22531"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Prior examples that input numeric values assumed that the user would input a proper integer value. </a:t>
            </a:r>
          </a:p>
          <a:p>
            <a:pPr eaLnBrk="1" hangingPunct="1"/>
            <a:r>
              <a:rPr lang="en-US" altLang="en-US" sz="2500" smtClean="0">
                <a:solidFill>
                  <a:srgbClr val="000000"/>
                </a:solidFill>
                <a:latin typeface="Times New Roman" panose="02020603050405020304" pitchFamily="18" charset="0"/>
              </a:rPr>
              <a:t>Users sometimes make mistakes and input noninteger values. </a:t>
            </a:r>
          </a:p>
          <a:p>
            <a:pPr eaLnBrk="1" hangingPunct="1"/>
            <a:r>
              <a:rPr lang="en-US" altLang="en-US" sz="2500" smtClean="0">
                <a:solidFill>
                  <a:srgbClr val="000000"/>
                </a:solidFill>
                <a:latin typeface="Times New Roman" panose="02020603050405020304" pitchFamily="18" charset="0"/>
              </a:rPr>
              <a:t>An </a:t>
            </a:r>
            <a:r>
              <a:rPr lang="en-US" altLang="en-US" sz="2500" smtClean="0">
                <a:solidFill>
                  <a:srgbClr val="0000FF"/>
                </a:solidFill>
                <a:latin typeface="LucidaSansTypewriter" pitchFamily="49" charset="0"/>
              </a:rPr>
              <a:t>InputMismatchException</a:t>
            </a:r>
            <a:r>
              <a:rPr lang="en-US" altLang="en-US" sz="2500" smtClean="0">
                <a:solidFill>
                  <a:srgbClr val="000000"/>
                </a:solidFill>
                <a:latin typeface="Times New Roman" panose="02020603050405020304" pitchFamily="18" charset="0"/>
              </a:rPr>
              <a:t> occurs when </a:t>
            </a:r>
            <a:r>
              <a:rPr lang="en-US" altLang="en-US" sz="2500" smtClean="0">
                <a:solidFill>
                  <a:srgbClr val="000000"/>
                </a:solidFill>
                <a:latin typeface="Lucida Console" panose="020B0609040504020204" pitchFamily="49" charset="0"/>
              </a:rPr>
              <a:t>Scanner</a:t>
            </a:r>
            <a:r>
              <a:rPr lang="en-US" altLang="en-US" sz="2500" smtClean="0">
                <a:solidFill>
                  <a:srgbClr val="000000"/>
                </a:solidFill>
                <a:latin typeface="Times New Roman" panose="02020603050405020304" pitchFamily="18" charset="0"/>
              </a:rPr>
              <a:t> method </a:t>
            </a:r>
            <a:r>
              <a:rPr lang="en-US" altLang="en-US" sz="2500" smtClean="0">
                <a:solidFill>
                  <a:srgbClr val="000000"/>
                </a:solidFill>
                <a:latin typeface="Lucida Console" panose="020B0609040504020204" pitchFamily="49" charset="0"/>
              </a:rPr>
              <a:t>nextInt</a:t>
            </a:r>
            <a:r>
              <a:rPr lang="en-US" altLang="en-US" sz="2500" smtClean="0">
                <a:solidFill>
                  <a:srgbClr val="000000"/>
                </a:solidFill>
                <a:latin typeface="Times New Roman" panose="02020603050405020304" pitchFamily="18" charset="0"/>
              </a:rPr>
              <a:t> receives a </a:t>
            </a:r>
            <a:r>
              <a:rPr lang="en-US" altLang="en-US" sz="2500" smtClean="0">
                <a:solidFill>
                  <a:srgbClr val="000000"/>
                </a:solidFill>
                <a:latin typeface="Lucida Console" panose="020B0609040504020204" pitchFamily="49" charset="0"/>
              </a:rPr>
              <a:t>String</a:t>
            </a:r>
            <a:r>
              <a:rPr lang="en-US" altLang="en-US" sz="2500" smtClean="0">
                <a:solidFill>
                  <a:srgbClr val="000000"/>
                </a:solidFill>
                <a:latin typeface="Times New Roman" panose="02020603050405020304" pitchFamily="18" charset="0"/>
              </a:rPr>
              <a:t> that does not represent a valid integer. </a:t>
            </a:r>
          </a:p>
          <a:p>
            <a:pPr eaLnBrk="1" hangingPunct="1"/>
            <a:r>
              <a:rPr lang="en-US" altLang="en-US" sz="2500" smtClean="0">
                <a:solidFill>
                  <a:srgbClr val="000000"/>
                </a:solidFill>
                <a:latin typeface="Times New Roman" panose="02020603050405020304" pitchFamily="18" charset="0"/>
              </a:rPr>
              <a:t>If a stack trace contains “</a:t>
            </a:r>
            <a:r>
              <a:rPr lang="en-US" altLang="en-US" sz="2500" smtClean="0">
                <a:solidFill>
                  <a:srgbClr val="000000"/>
                </a:solidFill>
                <a:latin typeface="Lucida Console" panose="020B0609040504020204" pitchFamily="49" charset="0"/>
              </a:rPr>
              <a:t>Unknown</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Source</a:t>
            </a:r>
            <a:r>
              <a:rPr lang="en-US" altLang="en-US" sz="2500" smtClean="0">
                <a:solidFill>
                  <a:srgbClr val="000000"/>
                </a:solidFill>
                <a:latin typeface="Times New Roman" panose="02020603050405020304" pitchFamily="18" charset="0"/>
              </a:rPr>
              <a:t>” for a particular method, the debugging symbols for that method’s class were not available to the JVM—this is typically the case for the classes of the Java API.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11.3  </a:t>
            </a:r>
            <a:r>
              <a:rPr lang="en-US" sz="2900" dirty="0" smtClean="0">
                <a:solidFill>
                  <a:srgbClr val="3380E6"/>
                </a:solidFill>
                <a:latin typeface="Arial"/>
              </a:rPr>
              <a:t>Example: Handling </a:t>
            </a:r>
            <a:r>
              <a:rPr lang="en-US" sz="2900" dirty="0" err="1" smtClean="0">
                <a:solidFill>
                  <a:srgbClr val="3380E6"/>
                </a:solidFill>
                <a:latin typeface="Lucida Console"/>
              </a:rPr>
              <a:t>ArithmeticException</a:t>
            </a:r>
            <a:r>
              <a:rPr lang="en-US" sz="2900" dirty="0" err="1" smtClean="0">
                <a:solidFill>
                  <a:srgbClr val="3380E6"/>
                </a:solidFill>
                <a:latin typeface="Arial"/>
              </a:rPr>
              <a:t>s</a:t>
            </a:r>
            <a:r>
              <a:rPr lang="en-US" sz="2900" dirty="0" smtClean="0">
                <a:solidFill>
                  <a:srgbClr val="3380E6"/>
                </a:solidFill>
                <a:latin typeface="Arial"/>
              </a:rPr>
              <a:t> and </a:t>
            </a:r>
            <a:r>
              <a:rPr lang="en-US" sz="2900" dirty="0" err="1" smtClean="0">
                <a:solidFill>
                  <a:srgbClr val="3380E6"/>
                </a:solidFill>
                <a:latin typeface="Lucida Console"/>
              </a:rPr>
              <a:t>InputMismatchExceptions</a:t>
            </a:r>
            <a:endParaRPr lang="en-US" sz="2900" dirty="0" smtClean="0">
              <a:solidFill>
                <a:srgbClr val="3380E6"/>
              </a:solidFill>
              <a:latin typeface="Lucida Console"/>
            </a:endParaRPr>
          </a:p>
        </p:txBody>
      </p:sp>
      <p:sp>
        <p:nvSpPr>
          <p:cNvPr id="2355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application in Fig. 11.2 uses exception handling to process any </a:t>
            </a:r>
            <a:r>
              <a:rPr lang="en-US" altLang="en-US" smtClean="0">
                <a:solidFill>
                  <a:srgbClr val="000000"/>
                </a:solidFill>
                <a:latin typeface="Lucida Console" panose="020B0609040504020204" pitchFamily="49" charset="0"/>
              </a:rPr>
              <a:t>ArithmeticException</a:t>
            </a:r>
            <a:r>
              <a:rPr lang="en-US" altLang="en-US" smtClean="0">
                <a:solidFill>
                  <a:srgbClr val="000000"/>
                </a:solidFill>
                <a:latin typeface="Times New Roman" panose="02020603050405020304" pitchFamily="18" charset="0"/>
              </a:rPr>
              <a:t>s and </a:t>
            </a:r>
            <a:r>
              <a:rPr lang="en-US" altLang="en-US" smtClean="0">
                <a:solidFill>
                  <a:srgbClr val="000000"/>
                </a:solidFill>
                <a:latin typeface="Lucida Console" panose="020B0609040504020204" pitchFamily="49" charset="0"/>
              </a:rPr>
              <a:t>InputMistmatchException</a:t>
            </a:r>
            <a:r>
              <a:rPr lang="en-US" altLang="en-US" smtClean="0">
                <a:solidFill>
                  <a:srgbClr val="000000"/>
                </a:solidFill>
                <a:latin typeface="Times New Roman" panose="02020603050405020304" pitchFamily="18" charset="0"/>
              </a:rPr>
              <a:t>s that arise. </a:t>
            </a:r>
          </a:p>
          <a:p>
            <a:pPr eaLnBrk="1" hangingPunct="1"/>
            <a:r>
              <a:rPr lang="en-US" altLang="en-US" smtClean="0">
                <a:solidFill>
                  <a:srgbClr val="000000"/>
                </a:solidFill>
                <a:latin typeface="Times New Roman" panose="02020603050405020304" pitchFamily="18" charset="0"/>
              </a:rPr>
              <a:t>If the user makes a mistake, the program catches and handles (i.e., deals with) the exception—in this case, allowing the user to try to enter the input.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jhtp_11_Exceptions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jhtp_11_Exceptions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jhtp_11_Exceptions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jhtp_11_Exceptions_Page_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endParaRPr lang="en-US" sz="2600" dirty="0" smtClean="0">
              <a:solidFill>
                <a:srgbClr val="3380E6"/>
              </a:solidFill>
              <a:latin typeface="Lucida Console"/>
            </a:endParaRPr>
          </a:p>
        </p:txBody>
      </p:sp>
      <p:sp>
        <p:nvSpPr>
          <p:cNvPr id="28675" name="Text Placeholder 2"/>
          <p:cNvSpPr>
            <a:spLocks noGrp="1"/>
          </p:cNvSpPr>
          <p:nvPr>
            <p:ph type="body" idx="1"/>
          </p:nvPr>
        </p:nvSpPr>
        <p:spPr/>
        <p:txBody>
          <a:bodyPr/>
          <a:lstStyle/>
          <a:p>
            <a:pPr eaLnBrk="1" hangingPunct="1"/>
            <a:r>
              <a:rPr lang="en-US" altLang="en-US" smtClean="0">
                <a:solidFill>
                  <a:srgbClr val="0000FF"/>
                </a:solidFill>
                <a:latin typeface="LucidaSansTypewriter" pitchFamily="49" charset="0"/>
              </a:rPr>
              <a:t>try</a:t>
            </a:r>
            <a:r>
              <a:rPr lang="en-US" altLang="en-US" smtClean="0">
                <a:solidFill>
                  <a:srgbClr val="0000FF"/>
                </a:solidFill>
                <a:latin typeface="Times New Roman" panose="02020603050405020304" pitchFamily="18" charset="0"/>
              </a:rPr>
              <a:t> block</a:t>
            </a:r>
            <a:r>
              <a:rPr lang="en-US" altLang="en-US" smtClean="0">
                <a:solidFill>
                  <a:srgbClr val="000000"/>
                </a:solidFill>
                <a:latin typeface="Times New Roman" panose="02020603050405020304" pitchFamily="18" charset="0"/>
              </a:rPr>
              <a:t> encloses </a:t>
            </a:r>
          </a:p>
          <a:p>
            <a:pPr lvl="1" eaLnBrk="1" hangingPunct="1"/>
            <a:r>
              <a:rPr lang="en-US" altLang="en-US" smtClean="0">
                <a:solidFill>
                  <a:srgbClr val="000000"/>
                </a:solidFill>
                <a:latin typeface="Times New Roman" panose="02020603050405020304" pitchFamily="18" charset="0"/>
              </a:rPr>
              <a:t>code that might </a:t>
            </a:r>
            <a:r>
              <a:rPr lang="en-US" altLang="en-US" smtClean="0">
                <a:solidFill>
                  <a:srgbClr val="000000"/>
                </a:solidFill>
                <a:latin typeface="Lucida Console" panose="020B0609040504020204" pitchFamily="49" charset="0"/>
              </a:rPr>
              <a:t>throw</a:t>
            </a:r>
            <a:r>
              <a:rPr lang="en-US" altLang="en-US" smtClean="0">
                <a:solidFill>
                  <a:srgbClr val="000000"/>
                </a:solidFill>
                <a:latin typeface="Times New Roman" panose="02020603050405020304" pitchFamily="18" charset="0"/>
              </a:rPr>
              <a:t> an exception </a:t>
            </a:r>
          </a:p>
          <a:p>
            <a:pPr lvl="1" eaLnBrk="1" hangingPunct="1"/>
            <a:r>
              <a:rPr lang="en-US" altLang="en-US" smtClean="0">
                <a:solidFill>
                  <a:srgbClr val="000000"/>
                </a:solidFill>
                <a:latin typeface="Times New Roman" panose="02020603050405020304" pitchFamily="18" charset="0"/>
              </a:rPr>
              <a:t>code that should not execute if an exception occurs. </a:t>
            </a:r>
          </a:p>
          <a:p>
            <a:pPr eaLnBrk="1" hangingPunct="1"/>
            <a:r>
              <a:rPr lang="en-US" altLang="en-US" smtClean="0">
                <a:solidFill>
                  <a:srgbClr val="000000"/>
                </a:solidFill>
                <a:latin typeface="Times New Roman" panose="02020603050405020304" pitchFamily="18" charset="0"/>
              </a:rPr>
              <a:t>Consists of the keyword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followed by a block of code enclosed in curly braces.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jhtp_11_Exceptions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11.3</a:t>
            </a:r>
            <a:r>
              <a:rPr lang="en-US" sz="2900" dirty="0" smtClean="0">
                <a:solidFill>
                  <a:srgbClr val="24B5A1"/>
                </a:solidFill>
                <a:latin typeface="Arial"/>
              </a:rPr>
              <a:t>  </a:t>
            </a:r>
            <a:r>
              <a:rPr lang="en-US" sz="2900" dirty="0" smtClean="0">
                <a:solidFill>
                  <a:srgbClr val="3380E6"/>
                </a:solidFill>
                <a:latin typeface="Arial"/>
              </a:rPr>
              <a:t>Example: Handling </a:t>
            </a:r>
            <a:r>
              <a:rPr lang="en-US" sz="2900" dirty="0" err="1" smtClean="0">
                <a:solidFill>
                  <a:srgbClr val="3380E6"/>
                </a:solidFill>
                <a:latin typeface="Lucida Console"/>
              </a:rPr>
              <a:t>ArithmeticException</a:t>
            </a:r>
            <a:r>
              <a:rPr lang="en-US" sz="2900" dirty="0" err="1" smtClean="0">
                <a:solidFill>
                  <a:srgbClr val="3380E6"/>
                </a:solidFill>
                <a:latin typeface="Arial"/>
              </a:rPr>
              <a:t>s</a:t>
            </a:r>
            <a:r>
              <a:rPr lang="en-US" sz="2900" dirty="0" smtClean="0">
                <a:solidFill>
                  <a:srgbClr val="3380E6"/>
                </a:solidFill>
                <a:latin typeface="Arial"/>
              </a:rPr>
              <a:t> and </a:t>
            </a:r>
            <a:r>
              <a:rPr lang="en-US" sz="2900" dirty="0" err="1" smtClean="0">
                <a:solidFill>
                  <a:srgbClr val="3380E6"/>
                </a:solidFill>
                <a:latin typeface="Lucida Console"/>
              </a:rPr>
              <a:t>InputMismatchExceptions</a:t>
            </a:r>
            <a:r>
              <a:rPr lang="en-US" sz="2900" dirty="0" smtClean="0">
                <a:solidFill>
                  <a:srgbClr val="3380E6"/>
                </a:solidFill>
                <a:latin typeface="Arial"/>
              </a:rPr>
              <a:t> (Cont.)</a:t>
            </a:r>
          </a:p>
        </p:txBody>
      </p:sp>
      <p:sp>
        <p:nvSpPr>
          <p:cNvPr id="30723" name="Text Placeholder 2"/>
          <p:cNvSpPr>
            <a:spLocks noGrp="1"/>
          </p:cNvSpPr>
          <p:nvPr>
            <p:ph type="body" idx="1"/>
          </p:nvPr>
        </p:nvSpPr>
        <p:spPr/>
        <p:txBody>
          <a:bodyPr/>
          <a:lstStyle/>
          <a:p>
            <a:pPr eaLnBrk="1" hangingPunct="1"/>
            <a:r>
              <a:rPr lang="en-US" altLang="en-US" smtClean="0">
                <a:solidFill>
                  <a:srgbClr val="0000FF"/>
                </a:solidFill>
                <a:latin typeface="LucidaSansTypewriter" pitchFamily="49" charset="0"/>
              </a:rPr>
              <a:t>catch</a:t>
            </a:r>
            <a:r>
              <a:rPr lang="en-US" altLang="en-US" smtClean="0">
                <a:solidFill>
                  <a:srgbClr val="0000FF"/>
                </a:solidFill>
                <a:latin typeface="Times New Roman" panose="02020603050405020304" pitchFamily="18" charset="0"/>
              </a:rPr>
              <a:t> block</a:t>
            </a:r>
            <a:r>
              <a:rPr lang="en-US" altLang="en-US" smtClean="0">
                <a:solidFill>
                  <a:srgbClr val="000000"/>
                </a:solidFill>
                <a:latin typeface="Times New Roman" panose="02020603050405020304" pitchFamily="18" charset="0"/>
              </a:rPr>
              <a:t> (also called a </a:t>
            </a:r>
            <a:r>
              <a:rPr lang="en-US" altLang="en-US" smtClean="0">
                <a:solidFill>
                  <a:srgbClr val="0000FF"/>
                </a:solidFill>
                <a:latin typeface="LucidaSansTypewriter" pitchFamily="49" charset="0"/>
              </a:rPr>
              <a:t>catch</a:t>
            </a:r>
            <a:r>
              <a:rPr lang="en-US" altLang="en-US" smtClean="0">
                <a:solidFill>
                  <a:srgbClr val="0000FF"/>
                </a:solidFill>
                <a:latin typeface="Times New Roman" panose="02020603050405020304" pitchFamily="18" charset="0"/>
              </a:rPr>
              <a:t> clause</a:t>
            </a:r>
            <a:r>
              <a:rPr lang="en-US" altLang="en-US" smtClean="0">
                <a:solidFill>
                  <a:srgbClr val="000000"/>
                </a:solidFill>
                <a:latin typeface="Times New Roman" panose="02020603050405020304" pitchFamily="18" charset="0"/>
              </a:rPr>
              <a:t> or </a:t>
            </a:r>
            <a:r>
              <a:rPr lang="en-US" altLang="en-US" smtClean="0">
                <a:solidFill>
                  <a:srgbClr val="0000FF"/>
                </a:solidFill>
                <a:latin typeface="Times New Roman" panose="02020603050405020304" pitchFamily="18" charset="0"/>
              </a:rPr>
              <a:t>exception handler</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catches</a:t>
            </a:r>
            <a:r>
              <a:rPr lang="en-US" altLang="en-US" smtClean="0">
                <a:solidFill>
                  <a:srgbClr val="000000"/>
                </a:solidFill>
                <a:latin typeface="Times New Roman" panose="02020603050405020304" pitchFamily="18" charset="0"/>
              </a:rPr>
              <a:t> and </a:t>
            </a:r>
            <a:r>
              <a:rPr lang="en-US" altLang="en-US" i="1" smtClean="0">
                <a:solidFill>
                  <a:srgbClr val="000000"/>
                </a:solidFill>
                <a:latin typeface="Times New Roman" panose="02020603050405020304" pitchFamily="18" charset="0"/>
              </a:rPr>
              <a:t>handles</a:t>
            </a:r>
            <a:r>
              <a:rPr lang="en-US" altLang="en-US" smtClean="0">
                <a:solidFill>
                  <a:srgbClr val="000000"/>
                </a:solidFill>
                <a:latin typeface="Times New Roman" panose="02020603050405020304" pitchFamily="18" charset="0"/>
              </a:rPr>
              <a:t> an exception. </a:t>
            </a:r>
          </a:p>
          <a:p>
            <a:pPr lvl="1" eaLnBrk="1" hangingPunct="1"/>
            <a:r>
              <a:rPr lang="en-US" altLang="en-US" smtClean="0">
                <a:solidFill>
                  <a:srgbClr val="000000"/>
                </a:solidFill>
                <a:latin typeface="Times New Roman" panose="02020603050405020304" pitchFamily="18" charset="0"/>
              </a:rPr>
              <a:t>Begins with the keyword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followed by an exception parameter in parentheses and a block of code enclosed in curly braces. </a:t>
            </a:r>
          </a:p>
          <a:p>
            <a:pPr eaLnBrk="1" hangingPunct="1"/>
            <a:r>
              <a:rPr lang="en-US" altLang="en-US" smtClean="0">
                <a:solidFill>
                  <a:srgbClr val="000000"/>
                </a:solidFill>
                <a:latin typeface="Times New Roman" panose="02020603050405020304" pitchFamily="18" charset="0"/>
              </a:rPr>
              <a:t>At least one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or a </a:t>
            </a:r>
            <a:r>
              <a:rPr lang="en-US" altLang="en-US" smtClean="0">
                <a:solidFill>
                  <a:srgbClr val="0000FF"/>
                </a:solidFill>
                <a:latin typeface="LucidaSansTypewriter" pitchFamily="49" charset="0"/>
              </a:rPr>
              <a:t>finally</a:t>
            </a:r>
            <a:r>
              <a:rPr lang="en-US" altLang="en-US"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block</a:t>
            </a:r>
            <a:r>
              <a:rPr lang="en-US" altLang="en-US" smtClean="0">
                <a:solidFill>
                  <a:srgbClr val="000000"/>
                </a:solidFill>
                <a:latin typeface="Times New Roman" panose="02020603050405020304" pitchFamily="18" charset="0"/>
              </a:rPr>
              <a:t> (Section 11.6) </a:t>
            </a:r>
            <a:r>
              <a:rPr lang="en-US" altLang="en-US" i="1" smtClean="0">
                <a:solidFill>
                  <a:srgbClr val="000000"/>
                </a:solidFill>
                <a:latin typeface="Times New Roman" panose="02020603050405020304" pitchFamily="18" charset="0"/>
              </a:rPr>
              <a:t>must</a:t>
            </a:r>
            <a:r>
              <a:rPr lang="en-US" altLang="en-US" smtClean="0">
                <a:solidFill>
                  <a:srgbClr val="000000"/>
                </a:solidFill>
                <a:latin typeface="Times New Roman" panose="02020603050405020304" pitchFamily="18" charset="0"/>
              </a:rPr>
              <a:t> immediately follow the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FF"/>
                </a:solidFill>
                <a:latin typeface="Times New Roman" panose="02020603050405020304" pitchFamily="18" charset="0"/>
              </a:rPr>
              <a:t>exception parameter</a:t>
            </a:r>
            <a:r>
              <a:rPr lang="en-US" altLang="en-US" smtClean="0">
                <a:solidFill>
                  <a:srgbClr val="000000"/>
                </a:solidFill>
                <a:latin typeface="Times New Roman" panose="02020603050405020304" pitchFamily="18" charset="0"/>
              </a:rPr>
              <a:t> identifies the exception type the handler can process. </a:t>
            </a:r>
          </a:p>
          <a:p>
            <a:pPr lvl="1" eaLnBrk="1" hangingPunct="1"/>
            <a:r>
              <a:rPr lang="en-US" altLang="en-US" smtClean="0">
                <a:solidFill>
                  <a:srgbClr val="000000"/>
                </a:solidFill>
                <a:latin typeface="Times New Roman" panose="02020603050405020304" pitchFamily="18" charset="0"/>
              </a:rPr>
              <a:t>The parameter’s name enables the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to interact with a caught exception object.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jhtp_11_Exceptions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11.3  </a:t>
            </a:r>
            <a:r>
              <a:rPr lang="en-US" sz="2900" dirty="0" smtClean="0">
                <a:solidFill>
                  <a:srgbClr val="3380E6"/>
                </a:solidFill>
                <a:latin typeface="Arial"/>
              </a:rPr>
              <a:t>Example: Handling </a:t>
            </a:r>
            <a:r>
              <a:rPr lang="en-US" sz="2900" dirty="0" err="1" smtClean="0">
                <a:solidFill>
                  <a:srgbClr val="3380E6"/>
                </a:solidFill>
                <a:latin typeface="Lucida Console"/>
              </a:rPr>
              <a:t>ArithmeticException</a:t>
            </a:r>
            <a:r>
              <a:rPr lang="en-US" sz="2900" dirty="0" err="1" smtClean="0">
                <a:solidFill>
                  <a:srgbClr val="3380E6"/>
                </a:solidFill>
                <a:latin typeface="Arial"/>
              </a:rPr>
              <a:t>s</a:t>
            </a:r>
            <a:r>
              <a:rPr lang="en-US" sz="2900" dirty="0" smtClean="0">
                <a:solidFill>
                  <a:srgbClr val="3380E6"/>
                </a:solidFill>
                <a:latin typeface="Arial"/>
              </a:rPr>
              <a:t> and </a:t>
            </a:r>
            <a:r>
              <a:rPr lang="en-US" sz="2900" dirty="0" err="1" smtClean="0">
                <a:solidFill>
                  <a:srgbClr val="3380E6"/>
                </a:solidFill>
                <a:latin typeface="Lucida Console"/>
              </a:rPr>
              <a:t>InputMismatchExceptions</a:t>
            </a:r>
            <a:r>
              <a:rPr lang="en-US" sz="2900" dirty="0" smtClean="0">
                <a:solidFill>
                  <a:srgbClr val="3380E6"/>
                </a:solidFill>
                <a:latin typeface="Arial"/>
              </a:rPr>
              <a:t> (Cont.)</a:t>
            </a:r>
          </a:p>
        </p:txBody>
      </p:sp>
      <p:sp>
        <p:nvSpPr>
          <p:cNvPr id="317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an exception occurs in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the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that executes is the first one whose type matches the type of the exception that occurred.</a:t>
            </a:r>
          </a:p>
          <a:p>
            <a:pPr eaLnBrk="1" hangingPunct="1"/>
            <a:r>
              <a:rPr lang="en-US" altLang="en-US" smtClean="0">
                <a:solidFill>
                  <a:srgbClr val="000000"/>
                </a:solidFill>
                <a:latin typeface="Times New Roman" panose="02020603050405020304" pitchFamily="18" charset="0"/>
              </a:rPr>
              <a:t>Use the </a:t>
            </a:r>
            <a:r>
              <a:rPr lang="en-US" altLang="en-US" smtClean="0">
                <a:solidFill>
                  <a:srgbClr val="0000FF"/>
                </a:solidFill>
                <a:latin typeface="LucidaSansTypewriter" pitchFamily="49" charset="0"/>
              </a:rPr>
              <a:t>System.err</a:t>
            </a:r>
            <a:r>
              <a:rPr lang="en-US" altLang="en-US"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(standard error stream) object</a:t>
            </a:r>
            <a:r>
              <a:rPr lang="en-US" altLang="en-US" smtClean="0">
                <a:solidFill>
                  <a:srgbClr val="000000"/>
                </a:solidFill>
                <a:latin typeface="Times New Roman" panose="02020603050405020304" pitchFamily="18" charset="0"/>
              </a:rPr>
              <a:t> to output error messages. </a:t>
            </a:r>
          </a:p>
          <a:p>
            <a:pPr lvl="1" eaLnBrk="1" hangingPunct="1"/>
            <a:r>
              <a:rPr lang="en-US" altLang="en-US" smtClean="0">
                <a:solidFill>
                  <a:srgbClr val="000000"/>
                </a:solidFill>
                <a:latin typeface="Times New Roman" panose="02020603050405020304" pitchFamily="18" charset="0"/>
              </a:rPr>
              <a:t>By default, displays data to the </a:t>
            </a:r>
            <a:r>
              <a:rPr lang="en-US" altLang="en-US" i="1" smtClean="0">
                <a:solidFill>
                  <a:srgbClr val="000000"/>
                </a:solidFill>
                <a:latin typeface="Times New Roman" panose="02020603050405020304" pitchFamily="18" charset="0"/>
              </a:rPr>
              <a:t>command prompt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3795"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altLang="en-US" sz="2100" b="1" i="1" dirty="0" smtClean="0">
                <a:solidFill>
                  <a:srgbClr val="000000"/>
                </a:solidFill>
                <a:latin typeface="Times New Roman" pitchFamily="18" charset="0"/>
              </a:rPr>
              <a:t>Multi-</a:t>
            </a:r>
            <a:r>
              <a:rPr lang="en-US" altLang="en-US" sz="2100" b="1" i="1" dirty="0" smtClean="0">
                <a:solidFill>
                  <a:srgbClr val="000000"/>
                </a:solidFill>
                <a:latin typeface="Lucida Console" panose="020B0609040504020204" pitchFamily="49" charset="0"/>
              </a:rPr>
              <a:t>catch </a:t>
            </a:r>
          </a:p>
          <a:p>
            <a:pPr eaLnBrk="1" hangingPunct="1">
              <a:lnSpc>
                <a:spcPct val="90000"/>
              </a:lnSpc>
              <a:defRPr/>
            </a:pPr>
            <a:r>
              <a:rPr lang="en-US" altLang="en-US" sz="2100" dirty="0" smtClean="0">
                <a:solidFill>
                  <a:srgbClr val="000000"/>
                </a:solidFill>
                <a:latin typeface="Times New Roman" pitchFamily="18" charset="0"/>
              </a:rPr>
              <a:t>If the bodies of several </a:t>
            </a:r>
            <a:r>
              <a:rPr lang="en-US" altLang="en-US" sz="2100" dirty="0" smtClean="0">
                <a:solidFill>
                  <a:srgbClr val="000000"/>
                </a:solidFill>
                <a:latin typeface="Lucida Console" panose="020B0609040504020204" pitchFamily="49" charset="0"/>
              </a:rPr>
              <a:t>catch</a:t>
            </a:r>
            <a:r>
              <a:rPr lang="en-US" altLang="en-US" sz="2100" dirty="0" smtClean="0">
                <a:solidFill>
                  <a:srgbClr val="000000"/>
                </a:solidFill>
                <a:latin typeface="Times New Roman" pitchFamily="18" charset="0"/>
              </a:rPr>
              <a:t> blocks are identical, you can use the multi-</a:t>
            </a:r>
            <a:r>
              <a:rPr lang="en-US" altLang="en-US" sz="2100" dirty="0" smtClean="0">
                <a:solidFill>
                  <a:srgbClr val="000000"/>
                </a:solidFill>
                <a:latin typeface="Lucida Console" panose="020B0609040504020204" pitchFamily="49" charset="0"/>
              </a:rPr>
              <a:t>catch</a:t>
            </a:r>
            <a:r>
              <a:rPr lang="en-US" altLang="en-US" sz="2100" dirty="0" smtClean="0">
                <a:solidFill>
                  <a:srgbClr val="000000"/>
                </a:solidFill>
                <a:latin typeface="Times New Roman" pitchFamily="18" charset="0"/>
              </a:rPr>
              <a:t> feature (introduced in Java SE 7) to catch those exception types in a </a:t>
            </a:r>
            <a:r>
              <a:rPr lang="en-US" altLang="en-US" sz="2100" i="1" dirty="0" smtClean="0">
                <a:solidFill>
                  <a:srgbClr val="000000"/>
                </a:solidFill>
                <a:latin typeface="Times New Roman" pitchFamily="18" charset="0"/>
              </a:rPr>
              <a:t>single</a:t>
            </a:r>
            <a:r>
              <a:rPr lang="en-US" altLang="en-US" sz="2100" dirty="0" smtClean="0">
                <a:solidFill>
                  <a:srgbClr val="000000"/>
                </a:solidFill>
                <a:latin typeface="Times New Roman" pitchFamily="18" charset="0"/>
              </a:rPr>
              <a:t> </a:t>
            </a:r>
            <a:r>
              <a:rPr lang="en-US" altLang="en-US" sz="2100" dirty="0" smtClean="0">
                <a:solidFill>
                  <a:srgbClr val="000000"/>
                </a:solidFill>
                <a:latin typeface="Lucida Console" panose="020B0609040504020204" pitchFamily="49" charset="0"/>
              </a:rPr>
              <a:t>catch</a:t>
            </a:r>
            <a:r>
              <a:rPr lang="en-US" altLang="en-US" sz="2100" dirty="0" smtClean="0">
                <a:solidFill>
                  <a:srgbClr val="000000"/>
                </a:solidFill>
                <a:latin typeface="Times New Roman" pitchFamily="18" charset="0"/>
              </a:rPr>
              <a:t> handler and perform the same task. </a:t>
            </a:r>
          </a:p>
          <a:p>
            <a:pPr eaLnBrk="1" hangingPunct="1">
              <a:lnSpc>
                <a:spcPct val="90000"/>
              </a:lnSpc>
              <a:defRPr/>
            </a:pPr>
            <a:r>
              <a:rPr lang="en-US" altLang="en-US" sz="2100" dirty="0" smtClean="0">
                <a:solidFill>
                  <a:srgbClr val="000000"/>
                </a:solidFill>
                <a:latin typeface="Times New Roman" pitchFamily="18" charset="0"/>
              </a:rPr>
              <a:t>The syntax for a </a:t>
            </a:r>
            <a:r>
              <a:rPr lang="en-US" altLang="en-US" sz="2100" i="1" dirty="0" smtClean="0">
                <a:solidFill>
                  <a:srgbClr val="000000"/>
                </a:solidFill>
                <a:latin typeface="Times New Roman" pitchFamily="18" charset="0"/>
              </a:rPr>
              <a:t>multi-</a:t>
            </a:r>
            <a:r>
              <a:rPr lang="en-US" altLang="en-US" sz="2100" i="1" dirty="0" smtClean="0">
                <a:solidFill>
                  <a:srgbClr val="000000"/>
                </a:solidFill>
                <a:latin typeface="Lucida Console" panose="020B0609040504020204" pitchFamily="49" charset="0"/>
              </a:rPr>
              <a:t>catch</a:t>
            </a:r>
            <a:r>
              <a:rPr lang="en-US" altLang="en-US" sz="2100" dirty="0" smtClean="0">
                <a:solidFill>
                  <a:srgbClr val="000000"/>
                </a:solidFill>
                <a:latin typeface="Times New Roman" pitchFamily="18" charset="0"/>
              </a:rPr>
              <a:t> is:</a:t>
            </a:r>
          </a:p>
          <a:p>
            <a:pPr lvl="2" eaLnBrk="1" hangingPunct="1">
              <a:lnSpc>
                <a:spcPct val="90000"/>
              </a:lnSpc>
              <a:defRPr/>
            </a:pPr>
            <a:r>
              <a:rPr lang="en-US" altLang="en-US" sz="1500" dirty="0" smtClean="0">
                <a:solidFill>
                  <a:srgbClr val="0000FF"/>
                </a:solidFill>
                <a:latin typeface="Lucida Console" panose="020B0609040504020204" pitchFamily="49" charset="0"/>
              </a:rPr>
              <a:t>catch</a:t>
            </a:r>
            <a:r>
              <a:rPr lang="en-US" altLang="en-US" sz="1500" dirty="0" smtClean="0">
                <a:solidFill>
                  <a:srgbClr val="000000"/>
                </a:solidFill>
                <a:latin typeface="Lucida Console" panose="020B0609040504020204" pitchFamily="49" charset="0"/>
              </a:rPr>
              <a:t> (</a:t>
            </a:r>
            <a:r>
              <a:rPr lang="en-US" altLang="en-US" sz="1500" i="1" dirty="0" smtClean="0">
                <a:solidFill>
                  <a:srgbClr val="000000"/>
                </a:solidFill>
                <a:latin typeface="Times New Roman" panose="02020603050405020304" pitchFamily="18" charset="0"/>
                <a:cs typeface="Times New Roman" panose="02020603050405020304" pitchFamily="18" charset="0"/>
              </a:rPr>
              <a:t>Type1</a:t>
            </a:r>
            <a:r>
              <a:rPr lang="en-US" altLang="en-US" sz="1500" dirty="0" smtClean="0">
                <a:solidFill>
                  <a:srgbClr val="000000"/>
                </a:solidFill>
                <a:latin typeface="Lucida Console" panose="020B0609040504020204" pitchFamily="49" charset="0"/>
              </a:rPr>
              <a:t> | </a:t>
            </a:r>
            <a:r>
              <a:rPr lang="en-US" altLang="en-US" sz="1500" i="1" dirty="0" smtClean="0">
                <a:solidFill>
                  <a:srgbClr val="000000"/>
                </a:solidFill>
                <a:latin typeface="Times New Roman" panose="02020603050405020304" pitchFamily="18" charset="0"/>
                <a:cs typeface="Times New Roman" panose="02020603050405020304" pitchFamily="18" charset="0"/>
              </a:rPr>
              <a:t>Type2</a:t>
            </a:r>
            <a:r>
              <a:rPr lang="en-US" altLang="en-US" sz="1500" dirty="0" smtClean="0">
                <a:solidFill>
                  <a:srgbClr val="000000"/>
                </a:solidFill>
                <a:latin typeface="Lucida Console" panose="020B0609040504020204" pitchFamily="49" charset="0"/>
              </a:rPr>
              <a:t> | </a:t>
            </a:r>
            <a:r>
              <a:rPr lang="en-US" altLang="en-US" sz="1500" i="1" dirty="0" smtClean="0">
                <a:solidFill>
                  <a:srgbClr val="000000"/>
                </a:solidFill>
                <a:latin typeface="Times New Roman" panose="02020603050405020304" pitchFamily="18" charset="0"/>
                <a:cs typeface="Times New Roman" panose="02020603050405020304" pitchFamily="18" charset="0"/>
              </a:rPr>
              <a:t>Type3</a:t>
            </a:r>
            <a:r>
              <a:rPr lang="en-US" altLang="en-US" sz="1500" dirty="0" smtClean="0">
                <a:solidFill>
                  <a:srgbClr val="000000"/>
                </a:solidFill>
                <a:latin typeface="Lucida Console" panose="020B0609040504020204" pitchFamily="49" charset="0"/>
              </a:rPr>
              <a:t> e)</a:t>
            </a:r>
          </a:p>
          <a:p>
            <a:pPr eaLnBrk="1" hangingPunct="1">
              <a:lnSpc>
                <a:spcPct val="90000"/>
              </a:lnSpc>
              <a:defRPr/>
            </a:pPr>
            <a:r>
              <a:rPr lang="en-US" altLang="en-US" sz="2100" dirty="0" smtClean="0">
                <a:solidFill>
                  <a:srgbClr val="000000"/>
                </a:solidFill>
                <a:latin typeface="Times New Roman" pitchFamily="18" charset="0"/>
              </a:rPr>
              <a:t>Each exception type is separated from the next with a vertical bar (|). </a:t>
            </a:r>
          </a:p>
          <a:p>
            <a:pPr eaLnBrk="1" hangingPunct="1">
              <a:lnSpc>
                <a:spcPct val="90000"/>
              </a:lnSpc>
              <a:defRPr/>
            </a:pPr>
            <a:r>
              <a:rPr lang="en-US" altLang="en-US" sz="2100" dirty="0" smtClean="0">
                <a:solidFill>
                  <a:srgbClr val="000000"/>
                </a:solidFill>
                <a:latin typeface="Times New Roman" pitchFamily="18" charset="0"/>
              </a:rPr>
              <a:t>The preceding line of code indicates that </a:t>
            </a:r>
            <a:r>
              <a:rPr lang="en-US" altLang="en-US" sz="2100" i="1" dirty="0" smtClean="0">
                <a:solidFill>
                  <a:srgbClr val="000000"/>
                </a:solidFill>
                <a:latin typeface="Times New Roman" pitchFamily="18" charset="0"/>
              </a:rPr>
              <a:t>any</a:t>
            </a:r>
            <a:r>
              <a:rPr lang="en-US" altLang="en-US" sz="2100" dirty="0" smtClean="0">
                <a:solidFill>
                  <a:srgbClr val="000000"/>
                </a:solidFill>
                <a:latin typeface="Times New Roman" pitchFamily="18" charset="0"/>
              </a:rPr>
              <a:t> of the types (or their subclasses) can be caught in the exception handler. </a:t>
            </a:r>
          </a:p>
          <a:p>
            <a:pPr eaLnBrk="1" hangingPunct="1">
              <a:lnSpc>
                <a:spcPct val="90000"/>
              </a:lnSpc>
              <a:defRPr/>
            </a:pPr>
            <a:r>
              <a:rPr lang="en-US" altLang="en-US" sz="2100" dirty="0" smtClean="0">
                <a:solidFill>
                  <a:srgbClr val="000000"/>
                </a:solidFill>
                <a:latin typeface="Times New Roman" pitchFamily="18" charset="0"/>
              </a:rPr>
              <a:t>Any number of </a:t>
            </a:r>
            <a:r>
              <a:rPr lang="en-US" altLang="en-US" sz="2100" dirty="0" err="1" smtClean="0">
                <a:solidFill>
                  <a:srgbClr val="000000"/>
                </a:solidFill>
                <a:latin typeface="Lucida Console" panose="020B0609040504020204" pitchFamily="49" charset="0"/>
              </a:rPr>
              <a:t>Throwable</a:t>
            </a:r>
            <a:r>
              <a:rPr lang="en-US" altLang="en-US" sz="2100" dirty="0" smtClean="0">
                <a:solidFill>
                  <a:srgbClr val="000000"/>
                </a:solidFill>
                <a:latin typeface="Times New Roman" pitchFamily="18" charset="0"/>
              </a:rPr>
              <a:t> types can be specified in a multi-catch.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4819" name="Text Placeholder 2"/>
          <p:cNvSpPr>
            <a:spLocks noGrp="1"/>
          </p:cNvSpPr>
          <p:nvPr>
            <p:ph type="body" idx="1"/>
          </p:nvPr>
        </p:nvSpPr>
        <p:spPr/>
        <p:txBody>
          <a:bodyPr/>
          <a:lstStyle/>
          <a:p>
            <a:pPr eaLnBrk="1" hangingPunct="1">
              <a:lnSpc>
                <a:spcPct val="90000"/>
              </a:lnSpc>
            </a:pPr>
            <a:r>
              <a:rPr lang="en-US" altLang="en-US" sz="2500" smtClean="0">
                <a:solidFill>
                  <a:srgbClr val="0000FF"/>
                </a:solidFill>
                <a:latin typeface="Times New Roman" panose="02020603050405020304" pitchFamily="18" charset="0"/>
              </a:rPr>
              <a:t>Uncaught exception</a:t>
            </a:r>
            <a:r>
              <a:rPr lang="en-US" altLang="en-US" sz="2500" smtClean="0">
                <a:solidFill>
                  <a:srgbClr val="000000"/>
                </a:solidFill>
                <a:latin typeface="Times New Roman" panose="02020603050405020304" pitchFamily="18" charset="0"/>
              </a:rPr>
              <a:t>—one for which there are no matching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blocks. </a:t>
            </a:r>
          </a:p>
          <a:p>
            <a:pPr eaLnBrk="1" hangingPunct="1">
              <a:lnSpc>
                <a:spcPct val="90000"/>
              </a:lnSpc>
            </a:pPr>
            <a:r>
              <a:rPr lang="en-US" altLang="en-US" sz="2500" smtClean="0">
                <a:solidFill>
                  <a:srgbClr val="000000"/>
                </a:solidFill>
                <a:latin typeface="Times New Roman" panose="02020603050405020304" pitchFamily="18" charset="0"/>
              </a:rPr>
              <a:t>Recall that previous uncaught exceptions caused the application to terminate early.</a:t>
            </a:r>
          </a:p>
          <a:p>
            <a:pPr lvl="1" eaLnBrk="1" hangingPunct="1">
              <a:lnSpc>
                <a:spcPct val="90000"/>
              </a:lnSpc>
            </a:pPr>
            <a:r>
              <a:rPr lang="en-US" altLang="en-US" sz="2100" smtClean="0">
                <a:solidFill>
                  <a:srgbClr val="000000"/>
                </a:solidFill>
                <a:latin typeface="Times New Roman" panose="02020603050405020304" pitchFamily="18" charset="0"/>
              </a:rPr>
              <a:t>This does not always occur as a result of uncaught exceptions. </a:t>
            </a:r>
          </a:p>
          <a:p>
            <a:pPr eaLnBrk="1" hangingPunct="1">
              <a:lnSpc>
                <a:spcPct val="90000"/>
              </a:lnSpc>
            </a:pPr>
            <a:r>
              <a:rPr lang="en-US" altLang="en-US" sz="2500" smtClean="0">
                <a:solidFill>
                  <a:srgbClr val="000000"/>
                </a:solidFill>
                <a:latin typeface="Times New Roman" panose="02020603050405020304" pitchFamily="18" charset="0"/>
              </a:rPr>
              <a:t>Java uses a multithreaded model of program execution. </a:t>
            </a:r>
          </a:p>
          <a:p>
            <a:pPr lvl="1" eaLnBrk="1" hangingPunct="1">
              <a:lnSpc>
                <a:spcPct val="90000"/>
              </a:lnSpc>
            </a:pPr>
            <a:r>
              <a:rPr lang="en-US" altLang="en-US" sz="2100" smtClean="0">
                <a:solidFill>
                  <a:srgbClr val="000000"/>
                </a:solidFill>
                <a:latin typeface="Times New Roman" panose="02020603050405020304" pitchFamily="18" charset="0"/>
              </a:rPr>
              <a:t>Each </a:t>
            </a:r>
            <a:r>
              <a:rPr lang="en-US" altLang="en-US" sz="2100" smtClean="0">
                <a:solidFill>
                  <a:srgbClr val="0000FF"/>
                </a:solidFill>
                <a:latin typeface="Times New Roman" panose="02020603050405020304" pitchFamily="18" charset="0"/>
              </a:rPr>
              <a:t>thread</a:t>
            </a:r>
            <a:r>
              <a:rPr lang="en-US" altLang="en-US" sz="2100" smtClean="0">
                <a:solidFill>
                  <a:srgbClr val="000000"/>
                </a:solidFill>
                <a:latin typeface="Times New Roman" panose="02020603050405020304" pitchFamily="18" charset="0"/>
              </a:rPr>
              <a:t> is a </a:t>
            </a:r>
            <a:r>
              <a:rPr lang="en-US" altLang="en-US" sz="2100" i="1" smtClean="0">
                <a:solidFill>
                  <a:srgbClr val="000000"/>
                </a:solidFill>
                <a:latin typeface="Times New Roman" panose="02020603050405020304" pitchFamily="18" charset="0"/>
              </a:rPr>
              <a:t>concurrent activity</a:t>
            </a:r>
            <a:r>
              <a:rPr lang="en-US" altLang="en-US" sz="2100" smtClean="0">
                <a:solidFill>
                  <a:srgbClr val="000000"/>
                </a:solidFill>
                <a:latin typeface="Times New Roman" panose="02020603050405020304" pitchFamily="18" charset="0"/>
              </a:rPr>
              <a:t>. </a:t>
            </a:r>
          </a:p>
          <a:p>
            <a:pPr lvl="1" eaLnBrk="1" hangingPunct="1">
              <a:lnSpc>
                <a:spcPct val="90000"/>
              </a:lnSpc>
            </a:pPr>
            <a:r>
              <a:rPr lang="en-US" altLang="en-US" sz="2100" smtClean="0">
                <a:solidFill>
                  <a:srgbClr val="000000"/>
                </a:solidFill>
                <a:latin typeface="Times New Roman" panose="02020603050405020304" pitchFamily="18" charset="0"/>
              </a:rPr>
              <a:t>One program can have many threads. </a:t>
            </a:r>
          </a:p>
          <a:p>
            <a:pPr lvl="1" eaLnBrk="1" hangingPunct="1">
              <a:lnSpc>
                <a:spcPct val="90000"/>
              </a:lnSpc>
            </a:pPr>
            <a:r>
              <a:rPr lang="en-US" altLang="en-US" sz="2100" smtClean="0">
                <a:solidFill>
                  <a:srgbClr val="000000"/>
                </a:solidFill>
                <a:latin typeface="Times New Roman" panose="02020603050405020304" pitchFamily="18" charset="0"/>
              </a:rPr>
              <a:t>If a program has only </a:t>
            </a:r>
            <a:r>
              <a:rPr lang="en-US" altLang="en-US" sz="2100" i="1" smtClean="0">
                <a:solidFill>
                  <a:srgbClr val="000000"/>
                </a:solidFill>
                <a:latin typeface="Times New Roman" panose="02020603050405020304" pitchFamily="18" charset="0"/>
              </a:rPr>
              <a:t>one</a:t>
            </a:r>
            <a:r>
              <a:rPr lang="en-US" altLang="en-US" sz="2100" smtClean="0">
                <a:solidFill>
                  <a:srgbClr val="000000"/>
                </a:solidFill>
                <a:latin typeface="Times New Roman" panose="02020603050405020304" pitchFamily="18" charset="0"/>
              </a:rPr>
              <a:t> thread, an uncaught exception will cause the program to terminate. </a:t>
            </a:r>
          </a:p>
          <a:p>
            <a:pPr lvl="1" eaLnBrk="1" hangingPunct="1">
              <a:lnSpc>
                <a:spcPct val="90000"/>
              </a:lnSpc>
            </a:pPr>
            <a:r>
              <a:rPr lang="en-US" altLang="en-US" sz="2100" smtClean="0">
                <a:solidFill>
                  <a:srgbClr val="000000"/>
                </a:solidFill>
                <a:latin typeface="Times New Roman" panose="02020603050405020304" pitchFamily="18" charset="0"/>
              </a:rPr>
              <a:t>If a program has multiple threads, an uncaught exception will terminate </a:t>
            </a:r>
            <a:r>
              <a:rPr lang="en-US" altLang="en-US" sz="2100" i="1" smtClean="0">
                <a:solidFill>
                  <a:srgbClr val="000000"/>
                </a:solidFill>
                <a:latin typeface="Times New Roman" panose="02020603050405020304" pitchFamily="18" charset="0"/>
              </a:rPr>
              <a:t>only</a:t>
            </a:r>
            <a:r>
              <a:rPr lang="en-US" altLang="en-US" sz="2100" smtClean="0">
                <a:solidFill>
                  <a:srgbClr val="000000"/>
                </a:solidFill>
                <a:latin typeface="Times New Roman" panose="02020603050405020304" pitchFamily="18" charset="0"/>
              </a:rPr>
              <a:t> the thread in which the exception occurred.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58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an exception occurs in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the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terminates immediately and program control transfers to the first matching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a:t>
            </a:r>
          </a:p>
          <a:p>
            <a:pPr eaLnBrk="1" hangingPunct="1"/>
            <a:r>
              <a:rPr lang="en-US" altLang="en-US" smtClean="0">
                <a:solidFill>
                  <a:srgbClr val="000000"/>
                </a:solidFill>
                <a:latin typeface="Times New Roman" panose="02020603050405020304" pitchFamily="18" charset="0"/>
              </a:rPr>
              <a:t>After the exception is handled, control resumes after the last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a:t>
            </a:r>
          </a:p>
          <a:p>
            <a:pPr eaLnBrk="1" hangingPunct="1"/>
            <a:r>
              <a:rPr lang="en-US" altLang="en-US" smtClean="0">
                <a:solidFill>
                  <a:srgbClr val="000000"/>
                </a:solidFill>
                <a:latin typeface="Times New Roman" panose="02020603050405020304" pitchFamily="18" charset="0"/>
              </a:rPr>
              <a:t>Known as the </a:t>
            </a:r>
            <a:r>
              <a:rPr lang="en-US" altLang="en-US" smtClean="0">
                <a:solidFill>
                  <a:srgbClr val="0000FF"/>
                </a:solidFill>
                <a:latin typeface="Times New Roman" panose="02020603050405020304" pitchFamily="18" charset="0"/>
              </a:rPr>
              <a:t>termination model of exception handling</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Some languages use the </a:t>
            </a:r>
            <a:r>
              <a:rPr lang="en-US" altLang="en-US" smtClean="0">
                <a:solidFill>
                  <a:srgbClr val="0000FF"/>
                </a:solidFill>
                <a:latin typeface="Times New Roman" panose="02020603050405020304" pitchFamily="18" charset="0"/>
              </a:rPr>
              <a:t>resumption model of exception handling</a:t>
            </a:r>
            <a:r>
              <a:rPr lang="en-US" altLang="en-US" smtClean="0">
                <a:solidFill>
                  <a:srgbClr val="000000"/>
                </a:solidFill>
                <a:latin typeface="Times New Roman" panose="02020603050405020304" pitchFamily="18" charset="0"/>
              </a:rPr>
              <a:t>, in which, after an exception is handled, control resumes just after the throw point.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686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no exceptions are thrown in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the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are </a:t>
            </a:r>
            <a:r>
              <a:rPr lang="en-US" altLang="en-US" i="1" smtClean="0">
                <a:solidFill>
                  <a:srgbClr val="000000"/>
                </a:solidFill>
                <a:latin typeface="Times New Roman" panose="02020603050405020304" pitchFamily="18" charset="0"/>
              </a:rPr>
              <a:t>skipped</a:t>
            </a:r>
            <a:r>
              <a:rPr lang="en-US" altLang="en-US" smtClean="0">
                <a:solidFill>
                  <a:srgbClr val="000000"/>
                </a:solidFill>
                <a:latin typeface="Times New Roman" panose="02020603050405020304" pitchFamily="18" charset="0"/>
              </a:rPr>
              <a:t> and control continues with the first statement after the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a:t>
            </a:r>
          </a:p>
          <a:p>
            <a:pPr lvl="1" eaLnBrk="1" hangingPunct="1"/>
            <a:r>
              <a:rPr lang="en-US" altLang="en-US" smtClean="0">
                <a:solidFill>
                  <a:srgbClr val="000000"/>
                </a:solidFill>
                <a:latin typeface="Times New Roman" panose="02020603050405020304" pitchFamily="18" charset="0"/>
              </a:rPr>
              <a:t>We’ll learn about another possibility when we discuss the </a:t>
            </a:r>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 in Section 11.6.</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and its corresponding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and/or </a:t>
            </a:r>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blocks form a </a:t>
            </a:r>
            <a:r>
              <a:rPr lang="en-US" altLang="en-US" smtClean="0">
                <a:solidFill>
                  <a:srgbClr val="0000FF"/>
                </a:solidFill>
                <a:latin typeface="LucidaSansTypewriter" pitchFamily="49" charset="0"/>
              </a:rPr>
              <a:t>try</a:t>
            </a:r>
            <a:r>
              <a:rPr lang="en-US" altLang="en-US" smtClean="0">
                <a:solidFill>
                  <a:srgbClr val="0000FF"/>
                </a:solidFill>
                <a:latin typeface="Times New Roman" panose="02020603050405020304" pitchFamily="18" charset="0"/>
              </a:rPr>
              <a:t> statement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789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When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terminates, local variables declared in the block go out of scope.</a:t>
            </a:r>
          </a:p>
          <a:p>
            <a:pPr lvl="1" eaLnBrk="1" hangingPunct="1">
              <a:lnSpc>
                <a:spcPct val="90000"/>
              </a:lnSpc>
            </a:pPr>
            <a:r>
              <a:rPr lang="en-US" altLang="en-US" smtClean="0">
                <a:solidFill>
                  <a:srgbClr val="000000"/>
                </a:solidFill>
                <a:latin typeface="Times New Roman" panose="02020603050405020304" pitchFamily="18" charset="0"/>
              </a:rPr>
              <a:t>The </a:t>
            </a:r>
            <a:r>
              <a:rPr lang="en-US" altLang="en-US" i="1" smtClean="0">
                <a:solidFill>
                  <a:srgbClr val="000000"/>
                </a:solidFill>
                <a:latin typeface="Times New Roman" panose="02020603050405020304" pitchFamily="18" charset="0"/>
              </a:rPr>
              <a:t>local variables </a:t>
            </a:r>
            <a:r>
              <a:rPr lang="en-US" altLang="en-US" smtClean="0">
                <a:solidFill>
                  <a:srgbClr val="000000"/>
                </a:solidFill>
                <a:latin typeface="Times New Roman" panose="02020603050405020304" pitchFamily="18" charset="0"/>
              </a:rPr>
              <a:t>of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are not accessible in the corresponding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a:t>
            </a:r>
          </a:p>
          <a:p>
            <a:pPr eaLnBrk="1" hangingPunct="1">
              <a:lnSpc>
                <a:spcPct val="90000"/>
              </a:lnSpc>
            </a:pPr>
            <a:r>
              <a:rPr lang="en-US" altLang="en-US" smtClean="0">
                <a:solidFill>
                  <a:srgbClr val="000000"/>
                </a:solidFill>
                <a:latin typeface="Times New Roman" panose="02020603050405020304" pitchFamily="18" charset="0"/>
              </a:rPr>
              <a:t>When a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a:t>
            </a:r>
            <a:r>
              <a:rPr lang="en-US" altLang="en-US" i="1" smtClean="0">
                <a:solidFill>
                  <a:srgbClr val="000000"/>
                </a:solidFill>
                <a:latin typeface="Times New Roman" panose="02020603050405020304" pitchFamily="18" charset="0"/>
              </a:rPr>
              <a:t>terminates</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local variables </a:t>
            </a:r>
            <a:r>
              <a:rPr lang="en-US" altLang="en-US" smtClean="0">
                <a:solidFill>
                  <a:srgbClr val="000000"/>
                </a:solidFill>
                <a:latin typeface="Times New Roman" panose="02020603050405020304" pitchFamily="18" charset="0"/>
              </a:rPr>
              <a:t>declared within the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(including the exception parameter) also </a:t>
            </a:r>
            <a:r>
              <a:rPr lang="en-US" altLang="en-US" i="1" smtClean="0">
                <a:solidFill>
                  <a:srgbClr val="000000"/>
                </a:solidFill>
                <a:latin typeface="Times New Roman" panose="02020603050405020304" pitchFamily="18" charset="0"/>
              </a:rPr>
              <a:t>go out of scope</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Times New Roman" panose="02020603050405020304" pitchFamily="18" charset="0"/>
              </a:rPr>
              <a:t>Any remaining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in the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statement are </a:t>
            </a:r>
            <a:r>
              <a:rPr lang="en-US" altLang="en-US" i="1" smtClean="0">
                <a:solidFill>
                  <a:srgbClr val="000000"/>
                </a:solidFill>
                <a:latin typeface="Times New Roman" panose="02020603050405020304" pitchFamily="18" charset="0"/>
              </a:rPr>
              <a:t>ignored</a:t>
            </a:r>
            <a:r>
              <a:rPr lang="en-US" altLang="en-US" smtClean="0">
                <a:solidFill>
                  <a:srgbClr val="000000"/>
                </a:solidFill>
                <a:latin typeface="Times New Roman" panose="02020603050405020304" pitchFamily="18" charset="0"/>
              </a:rPr>
              <a:t>, and execution resumes at the first line of code after the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sequence.</a:t>
            </a:r>
          </a:p>
          <a:p>
            <a:pPr lvl="1" eaLnBrk="1" hangingPunct="1">
              <a:lnSpc>
                <a:spcPct val="90000"/>
              </a:lnSpc>
            </a:pPr>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 if one is present.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38915" name="Text Placeholder 2"/>
          <p:cNvSpPr>
            <a:spLocks noGrp="1"/>
          </p:cNvSpPr>
          <p:nvPr>
            <p:ph type="body" idx="1"/>
          </p:nvPr>
        </p:nvSpPr>
        <p:spPr/>
        <p:txBody>
          <a:bodyPr/>
          <a:lstStyle/>
          <a:p>
            <a:pPr eaLnBrk="1" hangingPunct="1">
              <a:lnSpc>
                <a:spcPct val="90000"/>
              </a:lnSpc>
            </a:pPr>
            <a:r>
              <a:rPr lang="en-US" altLang="en-US" smtClean="0">
                <a:solidFill>
                  <a:srgbClr val="0000FF"/>
                </a:solidFill>
                <a:latin typeface="LucidaSansTypewriter" pitchFamily="49" charset="0"/>
              </a:rPr>
              <a:t>throws</a:t>
            </a:r>
            <a:r>
              <a:rPr lang="en-US" altLang="en-US" smtClean="0">
                <a:solidFill>
                  <a:srgbClr val="0000FF"/>
                </a:solidFill>
                <a:latin typeface="Times New Roman" panose="02020603050405020304" pitchFamily="18" charset="0"/>
              </a:rPr>
              <a:t> clause</a:t>
            </a:r>
            <a:r>
              <a:rPr lang="en-US" altLang="en-US" smtClean="0">
                <a:solidFill>
                  <a:srgbClr val="000000"/>
                </a:solidFill>
                <a:latin typeface="Times New Roman" panose="02020603050405020304" pitchFamily="18" charset="0"/>
              </a:rPr>
              <a:t>—specifies the exceptions a method </a:t>
            </a:r>
            <a:r>
              <a:rPr lang="en-US" altLang="en-US" i="1" smtClean="0">
                <a:solidFill>
                  <a:srgbClr val="000000"/>
                </a:solidFill>
                <a:latin typeface="Times New Roman" panose="02020603050405020304" pitchFamily="18" charset="0"/>
              </a:rPr>
              <a:t>might</a:t>
            </a:r>
            <a:r>
              <a:rPr lang="en-US" altLang="en-US" smtClean="0">
                <a:solidFill>
                  <a:srgbClr val="000000"/>
                </a:solidFill>
                <a:latin typeface="Times New Roman" panose="02020603050405020304" pitchFamily="18" charset="0"/>
              </a:rPr>
              <a:t> throw if problems occur. </a:t>
            </a:r>
          </a:p>
          <a:p>
            <a:pPr lvl="1" eaLnBrk="1" hangingPunct="1">
              <a:lnSpc>
                <a:spcPct val="90000"/>
              </a:lnSpc>
            </a:pPr>
            <a:r>
              <a:rPr lang="en-US" altLang="en-US" smtClean="0">
                <a:solidFill>
                  <a:srgbClr val="000000"/>
                </a:solidFill>
                <a:latin typeface="Times New Roman" panose="02020603050405020304" pitchFamily="18" charset="0"/>
              </a:rPr>
              <a:t>Must appear after the method’s parameter list and before the body. </a:t>
            </a:r>
          </a:p>
          <a:p>
            <a:pPr lvl="1" eaLnBrk="1" hangingPunct="1">
              <a:lnSpc>
                <a:spcPct val="90000"/>
              </a:lnSpc>
            </a:pPr>
            <a:r>
              <a:rPr lang="en-US" altLang="en-US" smtClean="0">
                <a:solidFill>
                  <a:srgbClr val="000000"/>
                </a:solidFill>
                <a:latin typeface="Times New Roman" panose="02020603050405020304" pitchFamily="18" charset="0"/>
              </a:rPr>
              <a:t>Contains a comma-separated list of the exception types. </a:t>
            </a:r>
          </a:p>
          <a:p>
            <a:pPr lvl="2" eaLnBrk="1" hangingPunct="1">
              <a:lnSpc>
                <a:spcPct val="90000"/>
              </a:lnSpc>
            </a:pPr>
            <a:r>
              <a:rPr lang="en-US" altLang="en-US" smtClean="0">
                <a:solidFill>
                  <a:srgbClr val="000000"/>
                </a:solidFill>
                <a:latin typeface="Times New Roman" panose="02020603050405020304" pitchFamily="18" charset="0"/>
              </a:rPr>
              <a:t>May be thrown by statements in the method’s body or by methods called from there. </a:t>
            </a:r>
          </a:p>
          <a:p>
            <a:pPr lvl="1" eaLnBrk="1" hangingPunct="1">
              <a:lnSpc>
                <a:spcPct val="90000"/>
              </a:lnSpc>
            </a:pPr>
            <a:r>
              <a:rPr lang="en-US" altLang="en-US" smtClean="0">
                <a:solidFill>
                  <a:srgbClr val="000000"/>
                </a:solidFill>
                <a:latin typeface="Times New Roman" panose="02020603050405020304" pitchFamily="18" charset="0"/>
              </a:rPr>
              <a:t>Clients of a method with a </a:t>
            </a:r>
            <a:r>
              <a:rPr lang="en-US" altLang="en-US" smtClean="0">
                <a:solidFill>
                  <a:srgbClr val="000000"/>
                </a:solidFill>
                <a:latin typeface="Lucida Console" panose="020B0609040504020204" pitchFamily="49" charset="0"/>
              </a:rPr>
              <a:t>throws</a:t>
            </a:r>
            <a:r>
              <a:rPr lang="en-US" altLang="en-US" smtClean="0">
                <a:solidFill>
                  <a:srgbClr val="000000"/>
                </a:solidFill>
                <a:latin typeface="Times New Roman" panose="02020603050405020304" pitchFamily="18" charset="0"/>
              </a:rPr>
              <a:t> clause are thus informed that the method might throw exceptions.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jhtp_11_Exceptions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600" dirty="0" smtClean="0">
                <a:solidFill>
                  <a:srgbClr val="24B5A1"/>
                </a:solidFill>
                <a:latin typeface="Arial"/>
              </a:rPr>
              <a:t>11.3  </a:t>
            </a:r>
            <a:r>
              <a:rPr lang="en-US" sz="2600" dirty="0" smtClean="0">
                <a:solidFill>
                  <a:srgbClr val="3380E6"/>
                </a:solidFill>
                <a:latin typeface="Arial"/>
              </a:rPr>
              <a:t>Example: Handling </a:t>
            </a:r>
            <a:r>
              <a:rPr lang="en-US" sz="2600" dirty="0" err="1" smtClean="0">
                <a:solidFill>
                  <a:srgbClr val="3380E6"/>
                </a:solidFill>
                <a:latin typeface="Lucida Console"/>
              </a:rPr>
              <a:t>ArithmeticException</a:t>
            </a:r>
            <a:r>
              <a:rPr lang="en-US" sz="2600" dirty="0" err="1" smtClean="0">
                <a:solidFill>
                  <a:srgbClr val="3380E6"/>
                </a:solidFill>
                <a:latin typeface="Arial"/>
              </a:rPr>
              <a:t>s</a:t>
            </a:r>
            <a:r>
              <a:rPr lang="en-US" sz="2600" dirty="0" smtClean="0">
                <a:solidFill>
                  <a:srgbClr val="3380E6"/>
                </a:solidFill>
                <a:latin typeface="Arial"/>
              </a:rPr>
              <a:t> and </a:t>
            </a:r>
            <a:r>
              <a:rPr lang="en-US" sz="2600" dirty="0" err="1" smtClean="0">
                <a:solidFill>
                  <a:srgbClr val="3380E6"/>
                </a:solidFill>
                <a:latin typeface="Lucida Console"/>
              </a:rPr>
              <a:t>InputMismatchExceptions</a:t>
            </a:r>
            <a:r>
              <a:rPr lang="en-US" sz="2600" dirty="0" smtClean="0">
                <a:solidFill>
                  <a:srgbClr val="3380E6"/>
                </a:solidFill>
                <a:latin typeface="Arial"/>
              </a:rPr>
              <a:t> (Cont.)</a:t>
            </a:r>
          </a:p>
        </p:txBody>
      </p:sp>
      <p:sp>
        <p:nvSpPr>
          <p:cNvPr id="40963" name="Text Placeholder 2"/>
          <p:cNvSpPr>
            <a:spLocks noGrp="1"/>
          </p:cNvSpPr>
          <p:nvPr>
            <p:ph type="body" idx="1"/>
          </p:nvPr>
        </p:nvSpPr>
        <p:spPr/>
        <p:txBody>
          <a:bodyPr/>
          <a:lstStyle/>
          <a:p>
            <a:pPr eaLnBrk="1" hangingPunct="1"/>
            <a:r>
              <a:rPr lang="en-US" altLang="en-US" dirty="0" smtClean="0">
                <a:solidFill>
                  <a:srgbClr val="000000"/>
                </a:solidFill>
                <a:latin typeface="Times New Roman" panose="02020603050405020304" pitchFamily="18" charset="0"/>
              </a:rPr>
              <a:t>When a method throws an exception, the method terminates and does not return a value, and its </a:t>
            </a:r>
            <a:r>
              <a:rPr lang="en-US" altLang="en-US" i="1" dirty="0" smtClean="0">
                <a:solidFill>
                  <a:srgbClr val="000000"/>
                </a:solidFill>
                <a:latin typeface="Times New Roman" panose="02020603050405020304" pitchFamily="18" charset="0"/>
              </a:rPr>
              <a:t>local variables go out of scope</a:t>
            </a:r>
            <a:r>
              <a:rPr lang="en-US" altLang="en-US" dirty="0" smtClean="0">
                <a:solidFill>
                  <a:srgbClr val="000000"/>
                </a:solidFill>
                <a:latin typeface="Times New Roman" panose="02020603050405020304" pitchFamily="18" charset="0"/>
              </a:rPr>
              <a:t>. </a:t>
            </a:r>
          </a:p>
          <a:p>
            <a:pPr lvl="1" eaLnBrk="1" hangingPunct="1"/>
            <a:r>
              <a:rPr lang="en-US" altLang="en-US" dirty="0" smtClean="0">
                <a:solidFill>
                  <a:srgbClr val="000000"/>
                </a:solidFill>
                <a:latin typeface="Times New Roman" panose="02020603050405020304" pitchFamily="18" charset="0"/>
              </a:rPr>
              <a:t>If the local variables were references to objects and there were no other references to those objects, the objects would be available for </a:t>
            </a:r>
            <a:r>
              <a:rPr lang="en-US" altLang="en-US" i="1" dirty="0" smtClean="0">
                <a:solidFill>
                  <a:srgbClr val="000000"/>
                </a:solidFill>
                <a:latin typeface="Times New Roman" panose="02020603050405020304" pitchFamily="18" charset="0"/>
              </a:rPr>
              <a:t>garbage collection</a:t>
            </a:r>
            <a:r>
              <a:rPr lang="en-US" altLang="en-US" dirty="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When to Use Exception Handling</a:t>
            </a:r>
          </a:p>
        </p:txBody>
      </p:sp>
      <p:sp>
        <p:nvSpPr>
          <p:cNvPr id="4198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Exception handling is designed to process </a:t>
            </a:r>
            <a:r>
              <a:rPr lang="en-US" altLang="en-US" smtClean="0">
                <a:solidFill>
                  <a:srgbClr val="0000FF"/>
                </a:solidFill>
                <a:latin typeface="Times New Roman" panose="02020603050405020304" pitchFamily="18" charset="0"/>
              </a:rPr>
              <a:t>synchronous errors</a:t>
            </a:r>
            <a:r>
              <a:rPr lang="en-US" altLang="en-US" smtClean="0">
                <a:solidFill>
                  <a:srgbClr val="000000"/>
                </a:solidFill>
                <a:latin typeface="Times New Roman" panose="02020603050405020304" pitchFamily="18" charset="0"/>
              </a:rPr>
              <a:t>, which occur when a statement executes. </a:t>
            </a:r>
          </a:p>
          <a:p>
            <a:pPr eaLnBrk="1" hangingPunct="1"/>
            <a:r>
              <a:rPr lang="en-US" altLang="en-US" smtClean="0">
                <a:solidFill>
                  <a:srgbClr val="000000"/>
                </a:solidFill>
                <a:latin typeface="Times New Roman" panose="02020603050405020304" pitchFamily="18" charset="0"/>
              </a:rPr>
              <a:t>Common examples in this book:</a:t>
            </a:r>
          </a:p>
          <a:p>
            <a:pPr lvl="1" eaLnBrk="1" hangingPunct="1"/>
            <a:r>
              <a:rPr lang="en-US" altLang="en-US" smtClean="0">
                <a:solidFill>
                  <a:srgbClr val="000000"/>
                </a:solidFill>
                <a:latin typeface="Times New Roman" panose="02020603050405020304" pitchFamily="18" charset="0"/>
              </a:rPr>
              <a:t>out-of-range array indices</a:t>
            </a:r>
          </a:p>
          <a:p>
            <a:pPr lvl="1" eaLnBrk="1" hangingPunct="1"/>
            <a:r>
              <a:rPr lang="en-US" altLang="en-US" smtClean="0">
                <a:solidFill>
                  <a:srgbClr val="000000"/>
                </a:solidFill>
                <a:latin typeface="Times New Roman" panose="02020603050405020304" pitchFamily="18" charset="0"/>
              </a:rPr>
              <a:t>arithmetic overflow</a:t>
            </a:r>
          </a:p>
          <a:p>
            <a:pPr lvl="1" eaLnBrk="1" hangingPunct="1"/>
            <a:r>
              <a:rPr lang="en-US" altLang="en-US" smtClean="0">
                <a:solidFill>
                  <a:srgbClr val="000000"/>
                </a:solidFill>
                <a:latin typeface="Times New Roman" panose="02020603050405020304" pitchFamily="18" charset="0"/>
              </a:rPr>
              <a:t>division by zero</a:t>
            </a:r>
          </a:p>
          <a:p>
            <a:pPr lvl="1" eaLnBrk="1" hangingPunct="1"/>
            <a:r>
              <a:rPr lang="en-US" altLang="en-US" smtClean="0">
                <a:solidFill>
                  <a:srgbClr val="000000"/>
                </a:solidFill>
                <a:latin typeface="Times New Roman" panose="02020603050405020304" pitchFamily="18" charset="0"/>
              </a:rPr>
              <a:t>invalid method parameters</a:t>
            </a:r>
          </a:p>
          <a:p>
            <a:pPr lvl="1" eaLnBrk="1" hangingPunct="1"/>
            <a:r>
              <a:rPr lang="en-US" altLang="en-US" smtClean="0">
                <a:solidFill>
                  <a:srgbClr val="000000"/>
                </a:solidFill>
                <a:latin typeface="Times New Roman" panose="02020603050405020304" pitchFamily="18" charset="0"/>
              </a:rPr>
              <a:t>thread interruption</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11.1  </a:t>
            </a:r>
            <a:r>
              <a:rPr lang="en-US" smtClean="0">
                <a:solidFill>
                  <a:srgbClr val="3380E6"/>
                </a:solidFill>
                <a:latin typeface="Arial"/>
              </a:rPr>
              <a:t>Introduction</a:t>
            </a:r>
          </a:p>
        </p:txBody>
      </p:sp>
      <p:sp>
        <p:nvSpPr>
          <p:cNvPr id="13315" name="Text Placeholder 2"/>
          <p:cNvSpPr>
            <a:spLocks noGrp="1"/>
          </p:cNvSpPr>
          <p:nvPr>
            <p:ph type="body" idx="1"/>
          </p:nvPr>
        </p:nvSpPr>
        <p:spPr/>
        <p:txBody>
          <a:bodyPr/>
          <a:lstStyle/>
          <a:p>
            <a:pPr eaLnBrk="1" hangingPunct="1">
              <a:lnSpc>
                <a:spcPct val="90000"/>
              </a:lnSpc>
            </a:pPr>
            <a:r>
              <a:rPr lang="en-US" altLang="en-US" smtClean="0">
                <a:solidFill>
                  <a:srgbClr val="0000FF"/>
                </a:solidFill>
                <a:latin typeface="Times New Roman" panose="02020603050405020304" pitchFamily="18" charset="0"/>
              </a:rPr>
              <a:t>Exception handling</a:t>
            </a:r>
          </a:p>
          <a:p>
            <a:pPr eaLnBrk="1" hangingPunct="1">
              <a:lnSpc>
                <a:spcPct val="90000"/>
              </a:lnSpc>
            </a:pPr>
            <a:r>
              <a:rPr lang="en-US" altLang="en-US" smtClean="0">
                <a:solidFill>
                  <a:srgbClr val="0000FF"/>
                </a:solidFill>
                <a:latin typeface="Times New Roman" panose="02020603050405020304" pitchFamily="18" charset="0"/>
              </a:rPr>
              <a:t>Exception</a:t>
            </a:r>
            <a:r>
              <a:rPr lang="en-US" altLang="en-US" smtClean="0">
                <a:solidFill>
                  <a:srgbClr val="000000"/>
                </a:solidFill>
                <a:latin typeface="Times New Roman" panose="02020603050405020304" pitchFamily="18" charset="0"/>
              </a:rPr>
              <a:t>—an indication of a problem that occurs during a program’s execution. </a:t>
            </a:r>
          </a:p>
          <a:p>
            <a:pPr lvl="1" eaLnBrk="1" hangingPunct="1">
              <a:lnSpc>
                <a:spcPct val="90000"/>
              </a:lnSpc>
            </a:pPr>
            <a:r>
              <a:rPr lang="en-US" altLang="en-US" smtClean="0">
                <a:solidFill>
                  <a:srgbClr val="000000"/>
                </a:solidFill>
                <a:latin typeface="Times New Roman" panose="02020603050405020304" pitchFamily="18" charset="0"/>
              </a:rPr>
              <a:t>The name “exception” implies that the problem occurs infrequently. </a:t>
            </a:r>
          </a:p>
          <a:p>
            <a:pPr eaLnBrk="1" hangingPunct="1">
              <a:lnSpc>
                <a:spcPct val="90000"/>
              </a:lnSpc>
            </a:pPr>
            <a:r>
              <a:rPr lang="en-US" altLang="en-US" smtClean="0">
                <a:solidFill>
                  <a:srgbClr val="000000"/>
                </a:solidFill>
                <a:latin typeface="Times New Roman" panose="02020603050405020304" pitchFamily="18" charset="0"/>
              </a:rPr>
              <a:t>With exception handling, a program can continue executing (rather than terminating) after dealing with a problem. </a:t>
            </a:r>
          </a:p>
          <a:p>
            <a:pPr lvl="1" eaLnBrk="1" hangingPunct="1">
              <a:lnSpc>
                <a:spcPct val="90000"/>
              </a:lnSpc>
            </a:pPr>
            <a:r>
              <a:rPr lang="en-US" altLang="en-US" smtClean="0">
                <a:solidFill>
                  <a:srgbClr val="000000"/>
                </a:solidFill>
                <a:latin typeface="Times New Roman" panose="02020603050405020304" pitchFamily="18" charset="0"/>
              </a:rPr>
              <a:t>Mission-critical or business-critical computing.</a:t>
            </a:r>
          </a:p>
          <a:p>
            <a:pPr lvl="1" eaLnBrk="1" hangingPunct="1">
              <a:lnSpc>
                <a:spcPct val="90000"/>
              </a:lnSpc>
            </a:pPr>
            <a:r>
              <a:rPr lang="en-US" altLang="en-US" smtClean="0">
                <a:solidFill>
                  <a:srgbClr val="0000FF"/>
                </a:solidFill>
                <a:latin typeface="Times New Roman" panose="02020603050405020304" pitchFamily="18" charset="0"/>
              </a:rPr>
              <a:t>Robust</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Times New Roman" panose="02020603050405020304" pitchFamily="18" charset="0"/>
              </a:rPr>
              <a:t>fault-tolerant programs</a:t>
            </a:r>
            <a:r>
              <a:rPr lang="en-US" altLang="en-US" smtClean="0">
                <a:solidFill>
                  <a:srgbClr val="000000"/>
                </a:solidFill>
                <a:latin typeface="Times New Roman" panose="02020603050405020304" pitchFamily="18" charset="0"/>
              </a:rPr>
              <a:t> (i.e., programs that can deal with problems as they arise and continue executing).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11.4  </a:t>
            </a:r>
            <a:r>
              <a:rPr lang="en-US" dirty="0" smtClean="0">
                <a:solidFill>
                  <a:srgbClr val="3380E6"/>
                </a:solidFill>
                <a:latin typeface="Arial"/>
              </a:rPr>
              <a:t>When to Use Exception Handling (Cont.)</a:t>
            </a:r>
          </a:p>
        </p:txBody>
      </p:sp>
      <p:sp>
        <p:nvSpPr>
          <p:cNvPr id="430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Exception handling is not designed to process problems associated with </a:t>
            </a:r>
            <a:r>
              <a:rPr lang="en-US" altLang="en-US" smtClean="0">
                <a:solidFill>
                  <a:srgbClr val="0000FF"/>
                </a:solidFill>
                <a:latin typeface="Times New Roman" panose="02020603050405020304" pitchFamily="18" charset="0"/>
              </a:rPr>
              <a:t>asynchronous events</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disk I/O completions</a:t>
            </a:r>
          </a:p>
          <a:p>
            <a:pPr lvl="1" eaLnBrk="1" hangingPunct="1"/>
            <a:r>
              <a:rPr lang="en-US" altLang="en-US" smtClean="0">
                <a:solidFill>
                  <a:srgbClr val="000000"/>
                </a:solidFill>
                <a:latin typeface="Times New Roman" panose="02020603050405020304" pitchFamily="18" charset="0"/>
              </a:rPr>
              <a:t>network message arrivals</a:t>
            </a:r>
          </a:p>
          <a:p>
            <a:pPr lvl="1" eaLnBrk="1" hangingPunct="1"/>
            <a:r>
              <a:rPr lang="en-US" altLang="en-US" smtClean="0">
                <a:solidFill>
                  <a:srgbClr val="000000"/>
                </a:solidFill>
                <a:latin typeface="Times New Roman" panose="02020603050405020304" pitchFamily="18" charset="0"/>
              </a:rPr>
              <a:t>mouse clicks and keystrokes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jhtp_11_Exceptions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jhtp_11_Exceptions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jhtp_11_Exceptions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11.5  </a:t>
            </a:r>
            <a:r>
              <a:rPr lang="en-US" dirty="0" smtClean="0">
                <a:solidFill>
                  <a:srgbClr val="3380E6"/>
                </a:solidFill>
                <a:latin typeface="Arial"/>
              </a:rPr>
              <a:t>Java Exception Hierarchy</a:t>
            </a:r>
          </a:p>
        </p:txBody>
      </p:sp>
      <p:sp>
        <p:nvSpPr>
          <p:cNvPr id="4710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Exception classes inherit directly or indirectly from class </a:t>
            </a:r>
            <a:r>
              <a:rPr lang="en-US" altLang="en-US" smtClean="0">
                <a:solidFill>
                  <a:srgbClr val="0000FF"/>
                </a:solidFill>
                <a:latin typeface="LucidaSansTypewriter" pitchFamily="49" charset="0"/>
              </a:rPr>
              <a:t>Exception</a:t>
            </a:r>
            <a:r>
              <a:rPr lang="en-US" altLang="en-US" smtClean="0">
                <a:solidFill>
                  <a:srgbClr val="000000"/>
                </a:solidFill>
                <a:latin typeface="Times New Roman" panose="02020603050405020304" pitchFamily="18" charset="0"/>
              </a:rPr>
              <a:t>, forming an </a:t>
            </a:r>
            <a:r>
              <a:rPr lang="en-US" altLang="en-US" i="1" smtClean="0">
                <a:solidFill>
                  <a:srgbClr val="000000"/>
                </a:solidFill>
                <a:latin typeface="Times New Roman" panose="02020603050405020304" pitchFamily="18" charset="0"/>
              </a:rPr>
              <a:t>inheritance hierarchy</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Can extend this hierarchy with your own exception classes.</a:t>
            </a:r>
          </a:p>
          <a:p>
            <a:pPr eaLnBrk="1" hangingPunct="1">
              <a:lnSpc>
                <a:spcPct val="90000"/>
              </a:lnSpc>
            </a:pPr>
            <a:r>
              <a:rPr lang="en-US" altLang="en-US" smtClean="0">
                <a:solidFill>
                  <a:srgbClr val="000000"/>
                </a:solidFill>
                <a:latin typeface="Times New Roman" panose="02020603050405020304" pitchFamily="18" charset="0"/>
              </a:rPr>
              <a:t>Figure 11.3 shows a small portion of the inheritance hierarchy for class </a:t>
            </a:r>
            <a:r>
              <a:rPr lang="en-US" altLang="en-US" smtClean="0">
                <a:solidFill>
                  <a:srgbClr val="0000FF"/>
                </a:solidFill>
                <a:latin typeface="LucidaSansTypewriter" pitchFamily="49" charset="0"/>
              </a:rPr>
              <a:t>Throwable</a:t>
            </a:r>
            <a:r>
              <a:rPr lang="en-US" altLang="en-US" smtClean="0">
                <a:solidFill>
                  <a:srgbClr val="000000"/>
                </a:solidFill>
                <a:latin typeface="Times New Roman" panose="02020603050405020304" pitchFamily="18" charset="0"/>
              </a:rPr>
              <a:t> (a subclass of </a:t>
            </a:r>
            <a:r>
              <a:rPr lang="en-US" altLang="en-US" smtClean="0">
                <a:solidFill>
                  <a:srgbClr val="000000"/>
                </a:solidFill>
                <a:latin typeface="Lucida Console" panose="020B0609040504020204" pitchFamily="49" charset="0"/>
              </a:rPr>
              <a:t>Object</a:t>
            </a:r>
            <a:r>
              <a:rPr lang="en-US" altLang="en-US" smtClean="0">
                <a:solidFill>
                  <a:srgbClr val="000000"/>
                </a:solidFill>
                <a:latin typeface="Times New Roman" panose="02020603050405020304" pitchFamily="18" charset="0"/>
              </a:rPr>
              <a:t>), which is the superclass of class </a:t>
            </a:r>
            <a:r>
              <a:rPr lang="en-US" altLang="en-US" smtClean="0">
                <a:solidFill>
                  <a:srgbClr val="000000"/>
                </a:solidFill>
                <a:latin typeface="Lucida Console" panose="020B0609040504020204" pitchFamily="49" charset="0"/>
              </a:rPr>
              <a:t>Exception</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Only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 objects can be used with the exception-handling mechanism. </a:t>
            </a:r>
          </a:p>
          <a:p>
            <a:pPr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 has two subclasses: </a:t>
            </a:r>
            <a:r>
              <a:rPr lang="en-US" altLang="en-US" smtClean="0">
                <a:solidFill>
                  <a:srgbClr val="000000"/>
                </a:solidFill>
                <a:latin typeface="Lucida Console" panose="020B0609040504020204" pitchFamily="49" charset="0"/>
              </a:rPr>
              <a:t>Exception</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Error</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481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Exception</a:t>
            </a:r>
            <a:r>
              <a:rPr lang="en-US" altLang="en-US" smtClean="0">
                <a:solidFill>
                  <a:srgbClr val="000000"/>
                </a:solidFill>
                <a:latin typeface="Times New Roman" panose="02020603050405020304" pitchFamily="18" charset="0"/>
              </a:rPr>
              <a:t> and its subclasses represent exceptional situations that can occur in a Java program </a:t>
            </a:r>
          </a:p>
          <a:p>
            <a:pPr lvl="1" eaLnBrk="1" hangingPunct="1"/>
            <a:r>
              <a:rPr lang="en-US" altLang="en-US" smtClean="0">
                <a:solidFill>
                  <a:srgbClr val="000000"/>
                </a:solidFill>
                <a:latin typeface="Times New Roman" panose="02020603050405020304" pitchFamily="18" charset="0"/>
              </a:rPr>
              <a:t>These can be caught and handled by the application. </a:t>
            </a:r>
          </a:p>
          <a:p>
            <a:pPr eaLnBrk="1" hangingPunct="1"/>
            <a:r>
              <a:rPr lang="en-US" altLang="en-US" smtClean="0">
                <a:solidFill>
                  <a:srgbClr val="000000"/>
                </a:solidFill>
                <a:latin typeface="Times New Roman" panose="02020603050405020304" pitchFamily="18" charset="0"/>
              </a:rPr>
              <a:t>Class </a:t>
            </a:r>
            <a:r>
              <a:rPr lang="en-US" altLang="en-US" smtClean="0">
                <a:solidFill>
                  <a:srgbClr val="0000FF"/>
                </a:solidFill>
                <a:latin typeface="LucidaSansTypewriter" pitchFamily="49" charset="0"/>
              </a:rPr>
              <a:t>Error</a:t>
            </a:r>
            <a:r>
              <a:rPr lang="en-US" altLang="en-US" smtClean="0">
                <a:solidFill>
                  <a:srgbClr val="000000"/>
                </a:solidFill>
                <a:latin typeface="Times New Roman" panose="02020603050405020304" pitchFamily="18" charset="0"/>
              </a:rPr>
              <a:t> and its subclasses represent abnormal situations that happen in the JVM. </a:t>
            </a:r>
          </a:p>
          <a:p>
            <a:pPr lvl="1" eaLnBrk="1" hangingPunct="1"/>
            <a:r>
              <a:rPr lang="en-US" altLang="en-US" smtClean="0">
                <a:solidFill>
                  <a:srgbClr val="000000"/>
                </a:solidFill>
                <a:latin typeface="Lucida Console" panose="020B0609040504020204" pitchFamily="49" charset="0"/>
              </a:rPr>
              <a:t>Error</a:t>
            </a:r>
            <a:r>
              <a:rPr lang="en-US" altLang="en-US" smtClean="0">
                <a:solidFill>
                  <a:srgbClr val="000000"/>
                </a:solidFill>
                <a:latin typeface="Times New Roman" panose="02020603050405020304" pitchFamily="18" charset="0"/>
              </a:rPr>
              <a:t>s happen infrequently.</a:t>
            </a:r>
          </a:p>
          <a:p>
            <a:pPr lvl="1" eaLnBrk="1" hangingPunct="1"/>
            <a:r>
              <a:rPr lang="en-US" altLang="en-US" smtClean="0">
                <a:solidFill>
                  <a:srgbClr val="000000"/>
                </a:solidFill>
                <a:latin typeface="Times New Roman" panose="02020603050405020304" pitchFamily="18" charset="0"/>
              </a:rPr>
              <a:t>These should not be caught by applications. </a:t>
            </a:r>
          </a:p>
          <a:p>
            <a:pPr lvl="1" eaLnBrk="1" hangingPunct="1"/>
            <a:r>
              <a:rPr lang="en-US" altLang="en-US" smtClean="0">
                <a:solidFill>
                  <a:srgbClr val="000000"/>
                </a:solidFill>
                <a:latin typeface="Times New Roman" panose="02020603050405020304" pitchFamily="18" charset="0"/>
              </a:rPr>
              <a:t>Applications usually cannot recover from </a:t>
            </a:r>
            <a:r>
              <a:rPr lang="en-US" altLang="en-US" smtClean="0">
                <a:solidFill>
                  <a:srgbClr val="000000"/>
                </a:solidFill>
                <a:latin typeface="Lucida Console" panose="020B0609040504020204" pitchFamily="49" charset="0"/>
              </a:rPr>
              <a:t>Error</a:t>
            </a:r>
            <a:r>
              <a:rPr lang="en-US" altLang="en-US" smtClean="0">
                <a:solidFill>
                  <a:srgbClr val="000000"/>
                </a:solidFill>
                <a:latin typeface="Times New Roman" panose="02020603050405020304" pitchFamily="18" charset="0"/>
              </a:rPr>
              <a: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jhtp_11_Exceptions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sz="3200" dirty="0" smtClean="0">
                <a:solidFill>
                  <a:srgbClr val="24B5A1"/>
                </a:solidFill>
                <a:latin typeface="Arial"/>
              </a:rPr>
              <a:t>11.5  </a:t>
            </a:r>
            <a:r>
              <a:rPr lang="fr-FR" sz="3200" dirty="0" smtClean="0">
                <a:solidFill>
                  <a:srgbClr val="3380E6"/>
                </a:solidFill>
                <a:latin typeface="Arial"/>
              </a:rPr>
              <a:t>Java Exception </a:t>
            </a:r>
            <a:r>
              <a:rPr lang="fr-FR" sz="3200" dirty="0" err="1" smtClean="0">
                <a:solidFill>
                  <a:srgbClr val="3380E6"/>
                </a:solidFill>
                <a:latin typeface="Arial"/>
              </a:rPr>
              <a:t>Hierarchy</a:t>
            </a:r>
            <a:r>
              <a:rPr lang="fr-FR" sz="3200" dirty="0" smtClean="0">
                <a:solidFill>
                  <a:srgbClr val="3380E6"/>
                </a:solidFill>
                <a:latin typeface="Arial"/>
              </a:rPr>
              <a:t> (</a:t>
            </a:r>
            <a:r>
              <a:rPr lang="fr-FR" sz="3200" dirty="0" err="1" smtClean="0">
                <a:solidFill>
                  <a:srgbClr val="3380E6"/>
                </a:solidFill>
                <a:latin typeface="Arial"/>
              </a:rPr>
              <a:t>Cont</a:t>
            </a:r>
            <a:r>
              <a:rPr lang="fr-FR" sz="3200" dirty="0" smtClean="0">
                <a:solidFill>
                  <a:srgbClr val="3380E6"/>
                </a:solidFill>
                <a:latin typeface="Arial"/>
              </a:rPr>
              <a:t>.)</a:t>
            </a:r>
            <a:endParaRPr lang="fr-FR" sz="3200" dirty="0" smtClean="0">
              <a:solidFill>
                <a:srgbClr val="3380E6"/>
              </a:solidFill>
              <a:latin typeface="Arial"/>
            </a:endParaRPr>
          </a:p>
        </p:txBody>
      </p:sp>
      <p:sp>
        <p:nvSpPr>
          <p:cNvPr id="50179" name="Text Placeholder 2"/>
          <p:cNvSpPr>
            <a:spLocks noGrp="1"/>
          </p:cNvSpPr>
          <p:nvPr>
            <p:ph type="body" idx="1"/>
          </p:nvPr>
        </p:nvSpPr>
        <p:spPr>
          <a:xfrm>
            <a:off x="457200" y="1341438"/>
            <a:ext cx="8229600" cy="4525962"/>
          </a:xfrm>
        </p:spPr>
        <p:txBody>
          <a:bodyPr>
            <a:normAutofit lnSpcReduction="10000"/>
          </a:bodyPr>
          <a:lstStyle/>
          <a:p>
            <a:pPr eaLnBrk="1" hangingPunct="1">
              <a:lnSpc>
                <a:spcPct val="90000"/>
              </a:lnSpc>
            </a:pPr>
            <a:r>
              <a:rPr lang="en-US" altLang="en-US" sz="2300" dirty="0" smtClean="0">
                <a:solidFill>
                  <a:srgbClr val="0000FF"/>
                </a:solidFill>
                <a:latin typeface="Times New Roman" panose="02020603050405020304" pitchFamily="18" charset="0"/>
              </a:rPr>
              <a:t>Checked exceptions</a:t>
            </a:r>
            <a:r>
              <a:rPr lang="en-US" altLang="en-US" sz="2300" dirty="0" smtClean="0">
                <a:solidFill>
                  <a:srgbClr val="000000"/>
                </a:solidFill>
                <a:latin typeface="Times New Roman" panose="02020603050405020304" pitchFamily="18" charset="0"/>
              </a:rPr>
              <a:t> vs. </a:t>
            </a:r>
            <a:r>
              <a:rPr lang="en-US" altLang="en-US" sz="2300" dirty="0" smtClean="0">
                <a:solidFill>
                  <a:srgbClr val="0000FF"/>
                </a:solidFill>
                <a:latin typeface="Times New Roman" panose="02020603050405020304" pitchFamily="18" charset="0"/>
              </a:rPr>
              <a:t>unchecked exceptions</a:t>
            </a:r>
            <a:r>
              <a:rPr lang="en-US" altLang="en-US" sz="2300" dirty="0" smtClean="0">
                <a:solidFill>
                  <a:srgbClr val="000000"/>
                </a:solidFill>
                <a:latin typeface="Times New Roman" panose="02020603050405020304" pitchFamily="18" charset="0"/>
              </a:rPr>
              <a:t>. </a:t>
            </a:r>
          </a:p>
          <a:p>
            <a:pPr lvl="1" eaLnBrk="1" hangingPunct="1">
              <a:lnSpc>
                <a:spcPct val="90000"/>
              </a:lnSpc>
            </a:pPr>
            <a:r>
              <a:rPr lang="en-US" altLang="en-US" sz="2000" dirty="0" smtClean="0">
                <a:solidFill>
                  <a:srgbClr val="000000"/>
                </a:solidFill>
                <a:latin typeface="Times New Roman" panose="02020603050405020304" pitchFamily="18" charset="0"/>
              </a:rPr>
              <a:t>Compiler enforces a </a:t>
            </a:r>
            <a:r>
              <a:rPr lang="en-US" altLang="en-US" sz="2000" dirty="0" smtClean="0">
                <a:solidFill>
                  <a:srgbClr val="0000FF"/>
                </a:solidFill>
                <a:latin typeface="Times New Roman" panose="02020603050405020304" pitchFamily="18" charset="0"/>
              </a:rPr>
              <a:t>catch-or-declare requirement</a:t>
            </a:r>
            <a:r>
              <a:rPr lang="en-US" altLang="en-US" sz="2000" dirty="0" smtClean="0">
                <a:solidFill>
                  <a:srgbClr val="000000"/>
                </a:solidFill>
                <a:latin typeface="Times New Roman" panose="02020603050405020304" pitchFamily="18" charset="0"/>
              </a:rPr>
              <a:t> for </a:t>
            </a:r>
            <a:r>
              <a:rPr lang="en-US" altLang="en-US" sz="2000" i="1" dirty="0" smtClean="0">
                <a:solidFill>
                  <a:srgbClr val="000000"/>
                </a:solidFill>
                <a:latin typeface="Times New Roman" panose="02020603050405020304" pitchFamily="18" charset="0"/>
              </a:rPr>
              <a:t>checked</a:t>
            </a:r>
            <a:r>
              <a:rPr lang="en-US" altLang="en-US" sz="2000" dirty="0" smtClean="0">
                <a:solidFill>
                  <a:srgbClr val="000000"/>
                </a:solidFill>
                <a:latin typeface="Times New Roman" panose="02020603050405020304" pitchFamily="18" charset="0"/>
              </a:rPr>
              <a:t> exceptions. </a:t>
            </a:r>
          </a:p>
          <a:p>
            <a:pPr eaLnBrk="1" hangingPunct="1">
              <a:lnSpc>
                <a:spcPct val="90000"/>
              </a:lnSpc>
            </a:pPr>
            <a:r>
              <a:rPr lang="en-US" altLang="en-US" sz="2300" dirty="0" smtClean="0">
                <a:solidFill>
                  <a:srgbClr val="000000"/>
                </a:solidFill>
                <a:latin typeface="Times New Roman" panose="02020603050405020304" pitchFamily="18" charset="0"/>
              </a:rPr>
              <a:t>An exception’s type determines whether it is checked or unchecked. </a:t>
            </a:r>
          </a:p>
          <a:p>
            <a:pPr eaLnBrk="1" hangingPunct="1">
              <a:lnSpc>
                <a:spcPct val="90000"/>
              </a:lnSpc>
            </a:pPr>
            <a:r>
              <a:rPr lang="en-US" altLang="en-US" sz="2300" dirty="0" smtClean="0">
                <a:solidFill>
                  <a:srgbClr val="000000"/>
                </a:solidFill>
                <a:latin typeface="Times New Roman" panose="02020603050405020304" pitchFamily="18" charset="0"/>
              </a:rPr>
              <a:t>Direct or indirect subclasses of class </a:t>
            </a:r>
            <a:r>
              <a:rPr lang="en-US" altLang="en-US" sz="2300" dirty="0" err="1" smtClean="0">
                <a:solidFill>
                  <a:srgbClr val="0000FF"/>
                </a:solidFill>
                <a:latin typeface="LucidaSansTypewriter" pitchFamily="49" charset="0"/>
              </a:rPr>
              <a:t>RuntimeException</a:t>
            </a:r>
            <a:r>
              <a:rPr lang="en-US" altLang="en-US" sz="2300" dirty="0" smtClean="0">
                <a:solidFill>
                  <a:srgbClr val="000000"/>
                </a:solidFill>
                <a:latin typeface="Times New Roman" panose="02020603050405020304" pitchFamily="18" charset="0"/>
              </a:rPr>
              <a:t> (package </a:t>
            </a:r>
            <a:r>
              <a:rPr lang="en-US" altLang="en-US" sz="2300" dirty="0" smtClean="0">
                <a:solidFill>
                  <a:srgbClr val="000000"/>
                </a:solidFill>
                <a:latin typeface="Lucida Console" panose="020B0609040504020204" pitchFamily="49" charset="0"/>
              </a:rPr>
              <a:t>java.lang</a:t>
            </a:r>
            <a:r>
              <a:rPr lang="en-US" altLang="en-US" sz="2300" dirty="0" smtClean="0">
                <a:solidFill>
                  <a:srgbClr val="000000"/>
                </a:solidFill>
                <a:latin typeface="Times New Roman" panose="02020603050405020304" pitchFamily="18" charset="0"/>
              </a:rPr>
              <a:t>) are </a:t>
            </a:r>
            <a:r>
              <a:rPr lang="en-US" altLang="en-US" sz="2300" i="1" dirty="0" smtClean="0">
                <a:solidFill>
                  <a:srgbClr val="000000"/>
                </a:solidFill>
                <a:latin typeface="Times New Roman" panose="02020603050405020304" pitchFamily="18" charset="0"/>
              </a:rPr>
              <a:t>unchecked </a:t>
            </a:r>
            <a:r>
              <a:rPr lang="en-US" altLang="en-US" sz="2300" dirty="0" smtClean="0">
                <a:solidFill>
                  <a:srgbClr val="000000"/>
                </a:solidFill>
                <a:latin typeface="Times New Roman" panose="02020603050405020304" pitchFamily="18" charset="0"/>
              </a:rPr>
              <a:t>exceptions. </a:t>
            </a:r>
          </a:p>
          <a:p>
            <a:pPr eaLnBrk="1" hangingPunct="1">
              <a:lnSpc>
                <a:spcPct val="90000"/>
              </a:lnSpc>
            </a:pPr>
            <a:r>
              <a:rPr lang="en-US" altLang="en-US" sz="2400" dirty="0" smtClean="0">
                <a:solidFill>
                  <a:srgbClr val="000000"/>
                </a:solidFill>
                <a:latin typeface="Times New Roman" panose="02020603050405020304" pitchFamily="18" charset="0"/>
              </a:rPr>
              <a:t>Typically caused by defects in your program’s code, e.g.:  </a:t>
            </a:r>
          </a:p>
          <a:p>
            <a:pPr eaLnBrk="1" hangingPunct="1">
              <a:lnSpc>
                <a:spcPct val="90000"/>
              </a:lnSpc>
            </a:pPr>
            <a:r>
              <a:rPr lang="en-US" altLang="en-US" sz="2400" dirty="0" err="1" smtClean="0">
                <a:solidFill>
                  <a:srgbClr val="000000"/>
                </a:solidFill>
                <a:latin typeface="Lucida Console" panose="020B0609040504020204" pitchFamily="49" charset="0"/>
              </a:rPr>
              <a:t>ArrayIndexOutOfBoundsException</a:t>
            </a:r>
            <a:r>
              <a:rPr lang="en-US" altLang="en-US" sz="2400" dirty="0" err="1" smtClean="0">
                <a:solidFill>
                  <a:srgbClr val="000000"/>
                </a:solidFill>
                <a:latin typeface="Times New Roman" panose="02020603050405020304" pitchFamily="18" charset="0"/>
              </a:rPr>
              <a:t>s</a:t>
            </a:r>
            <a:endParaRPr lang="en-US" altLang="en-US" sz="2400" dirty="0" smtClean="0">
              <a:solidFill>
                <a:srgbClr val="000000"/>
              </a:solidFill>
              <a:latin typeface="Times New Roman" panose="02020603050405020304" pitchFamily="18" charset="0"/>
            </a:endParaRPr>
          </a:p>
          <a:p>
            <a:pPr eaLnBrk="1" hangingPunct="1">
              <a:lnSpc>
                <a:spcPct val="90000"/>
              </a:lnSpc>
            </a:pPr>
            <a:r>
              <a:rPr lang="en-US" altLang="en-US" sz="2400" dirty="0" err="1" smtClean="0">
                <a:solidFill>
                  <a:srgbClr val="000000"/>
                </a:solidFill>
                <a:latin typeface="Lucida Console" panose="020B0609040504020204" pitchFamily="49" charset="0"/>
              </a:rPr>
              <a:t>ArithmeticException</a:t>
            </a:r>
            <a:r>
              <a:rPr lang="en-US" altLang="en-US" sz="2400" dirty="0" err="1" smtClean="0">
                <a:solidFill>
                  <a:srgbClr val="000000"/>
                </a:solidFill>
                <a:latin typeface="Times New Roman" panose="02020603050405020304" pitchFamily="18" charset="0"/>
              </a:rPr>
              <a:t>s</a:t>
            </a:r>
            <a:endParaRPr lang="en-US" altLang="en-US" sz="2400" dirty="0" smtClean="0">
              <a:solidFill>
                <a:srgbClr val="000000"/>
              </a:solidFill>
              <a:latin typeface="Times New Roman" panose="02020603050405020304" pitchFamily="18" charset="0"/>
            </a:endParaRPr>
          </a:p>
          <a:p>
            <a:pPr eaLnBrk="1" hangingPunct="1">
              <a:lnSpc>
                <a:spcPct val="90000"/>
              </a:lnSpc>
            </a:pPr>
            <a:r>
              <a:rPr lang="en-US" altLang="en-US" sz="2300" dirty="0" smtClean="0">
                <a:solidFill>
                  <a:srgbClr val="000000"/>
                </a:solidFill>
                <a:latin typeface="Times New Roman" panose="02020603050405020304" pitchFamily="18" charset="0"/>
              </a:rPr>
              <a:t>Subclasses of </a:t>
            </a:r>
            <a:r>
              <a:rPr lang="en-US" altLang="en-US" sz="2300" dirty="0" smtClean="0">
                <a:solidFill>
                  <a:srgbClr val="000000"/>
                </a:solidFill>
                <a:latin typeface="Lucida Console" panose="020B0609040504020204" pitchFamily="49" charset="0"/>
              </a:rPr>
              <a:t>Exception</a:t>
            </a:r>
            <a:r>
              <a:rPr lang="en-US" altLang="en-US" sz="2300" dirty="0" smtClean="0">
                <a:solidFill>
                  <a:srgbClr val="000000"/>
                </a:solidFill>
                <a:latin typeface="Times New Roman" panose="02020603050405020304" pitchFamily="18" charset="0"/>
              </a:rPr>
              <a:t> but not </a:t>
            </a:r>
            <a:r>
              <a:rPr lang="en-US" altLang="en-US" sz="2300" dirty="0" err="1" smtClean="0">
                <a:solidFill>
                  <a:srgbClr val="000000"/>
                </a:solidFill>
                <a:latin typeface="Lucida Console" panose="020B0609040504020204" pitchFamily="49" charset="0"/>
              </a:rPr>
              <a:t>RuntimeException</a:t>
            </a:r>
            <a:r>
              <a:rPr lang="en-US" altLang="en-US" sz="2300" dirty="0" smtClean="0">
                <a:solidFill>
                  <a:srgbClr val="000000"/>
                </a:solidFill>
                <a:latin typeface="Times New Roman" panose="02020603050405020304" pitchFamily="18" charset="0"/>
              </a:rPr>
              <a:t> are </a:t>
            </a:r>
            <a:r>
              <a:rPr lang="en-US" altLang="en-US" sz="2300" i="1" dirty="0" smtClean="0">
                <a:solidFill>
                  <a:srgbClr val="000000"/>
                </a:solidFill>
                <a:latin typeface="Times New Roman" panose="02020603050405020304" pitchFamily="18" charset="0"/>
              </a:rPr>
              <a:t>checked</a:t>
            </a:r>
            <a:r>
              <a:rPr lang="en-US" altLang="en-US" sz="2300" dirty="0" smtClean="0">
                <a:solidFill>
                  <a:srgbClr val="000000"/>
                </a:solidFill>
                <a:latin typeface="Times New Roman" panose="02020603050405020304" pitchFamily="18" charset="0"/>
              </a:rPr>
              <a:t> exceptions. </a:t>
            </a:r>
          </a:p>
          <a:p>
            <a:pPr lvl="1" eaLnBrk="1" hangingPunct="1">
              <a:lnSpc>
                <a:spcPct val="90000"/>
              </a:lnSpc>
            </a:pPr>
            <a:r>
              <a:rPr lang="en-US" altLang="en-US" sz="2000" dirty="0" smtClean="0">
                <a:solidFill>
                  <a:srgbClr val="000000"/>
                </a:solidFill>
                <a:latin typeface="Times New Roman" panose="02020603050405020304" pitchFamily="18" charset="0"/>
              </a:rPr>
              <a:t>Caused by conditions that are not in the control of the program—e.g., in file processing, the program can’t open a file if it does not exist.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5120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compiler </a:t>
            </a:r>
            <a:r>
              <a:rPr lang="en-US" altLang="en-US" i="1" smtClean="0">
                <a:solidFill>
                  <a:srgbClr val="000000"/>
                </a:solidFill>
                <a:latin typeface="Times New Roman" panose="02020603050405020304" pitchFamily="18" charset="0"/>
              </a:rPr>
              <a:t>checks </a:t>
            </a:r>
            <a:r>
              <a:rPr lang="en-US" altLang="en-US" smtClean="0">
                <a:solidFill>
                  <a:srgbClr val="000000"/>
                </a:solidFill>
                <a:latin typeface="Times New Roman" panose="02020603050405020304" pitchFamily="18" charset="0"/>
              </a:rPr>
              <a:t>each method call and method declaration to determine whether the method throws a checked exception. </a:t>
            </a:r>
          </a:p>
          <a:p>
            <a:pPr lvl="1" eaLnBrk="1" hangingPunct="1"/>
            <a:r>
              <a:rPr lang="en-US" altLang="en-US" smtClean="0">
                <a:solidFill>
                  <a:srgbClr val="000000"/>
                </a:solidFill>
                <a:latin typeface="Times New Roman" panose="02020603050405020304" pitchFamily="18" charset="0"/>
              </a:rPr>
              <a:t>If so, the compiler verifies that the checked exception is </a:t>
            </a:r>
            <a:r>
              <a:rPr lang="en-US" altLang="en-US" i="1" smtClean="0">
                <a:solidFill>
                  <a:srgbClr val="000000"/>
                </a:solidFill>
                <a:latin typeface="Times New Roman" panose="02020603050405020304" pitchFamily="18" charset="0"/>
              </a:rPr>
              <a:t>caught</a:t>
            </a:r>
            <a:r>
              <a:rPr lang="en-US" altLang="en-US" smtClean="0">
                <a:solidFill>
                  <a:srgbClr val="000000"/>
                </a:solidFill>
                <a:latin typeface="Times New Roman" panose="02020603050405020304" pitchFamily="18" charset="0"/>
              </a:rPr>
              <a:t> or is </a:t>
            </a:r>
            <a:r>
              <a:rPr lang="en-US" altLang="en-US" i="1" smtClean="0">
                <a:solidFill>
                  <a:srgbClr val="000000"/>
                </a:solidFill>
                <a:latin typeface="Times New Roman" panose="02020603050405020304" pitchFamily="18" charset="0"/>
              </a:rPr>
              <a:t>declared</a:t>
            </a:r>
            <a:r>
              <a:rPr lang="en-US" altLang="en-US" smtClean="0">
                <a:solidFill>
                  <a:srgbClr val="000000"/>
                </a:solidFill>
                <a:latin typeface="Times New Roman" panose="02020603050405020304" pitchFamily="18" charset="0"/>
              </a:rPr>
              <a:t> in a </a:t>
            </a:r>
            <a:r>
              <a:rPr lang="en-US" altLang="en-US" smtClean="0">
                <a:solidFill>
                  <a:srgbClr val="000000"/>
                </a:solidFill>
                <a:latin typeface="Lucida Console" panose="020B0609040504020204" pitchFamily="49" charset="0"/>
              </a:rPr>
              <a:t>throws</a:t>
            </a:r>
            <a:r>
              <a:rPr lang="en-US" altLang="en-US" smtClean="0">
                <a:solidFill>
                  <a:srgbClr val="000000"/>
                </a:solidFill>
                <a:latin typeface="Times New Roman" panose="02020603050405020304" pitchFamily="18" charset="0"/>
              </a:rPr>
              <a:t> clause—this is known as the </a:t>
            </a:r>
            <a:r>
              <a:rPr lang="en-US" altLang="en-US" smtClean="0">
                <a:solidFill>
                  <a:srgbClr val="0000FF"/>
                </a:solidFill>
                <a:latin typeface="Lucida Console" panose="020B0609040504020204" pitchFamily="49" charset="0"/>
              </a:rPr>
              <a:t>catch-or-declare</a:t>
            </a:r>
            <a:r>
              <a:rPr lang="en-US" altLang="en-US" smtClean="0">
                <a:solidFill>
                  <a:srgbClr val="000000"/>
                </a:solidFill>
                <a:latin typeface="Times New Roman" panose="02020603050405020304" pitchFamily="18" charset="0"/>
              </a:rPr>
              <a:t> requirement. </a:t>
            </a:r>
          </a:p>
          <a:p>
            <a:pPr eaLnBrk="1" hangingPunct="1"/>
            <a:r>
              <a:rPr lang="en-US" altLang="en-US" smtClean="0">
                <a:solidFill>
                  <a:srgbClr val="000000"/>
                </a:solidFill>
                <a:latin typeface="Lucida Console" panose="020B0609040504020204" pitchFamily="49" charset="0"/>
              </a:rPr>
              <a:t>throws</a:t>
            </a:r>
            <a:r>
              <a:rPr lang="en-US" altLang="en-US" smtClean="0">
                <a:solidFill>
                  <a:srgbClr val="000000"/>
                </a:solidFill>
                <a:latin typeface="Times New Roman" panose="02020603050405020304" pitchFamily="18" charset="0"/>
              </a:rPr>
              <a:t> clause specifies the exceptions a method throws. </a:t>
            </a:r>
          </a:p>
          <a:p>
            <a:pPr lvl="1" eaLnBrk="1" hangingPunct="1"/>
            <a:r>
              <a:rPr lang="en-US" altLang="en-US" smtClean="0">
                <a:solidFill>
                  <a:srgbClr val="000000"/>
                </a:solidFill>
                <a:latin typeface="Times New Roman" panose="02020603050405020304" pitchFamily="18" charset="0"/>
              </a:rPr>
              <a:t>Such exceptions are typically not caught in the method’s body.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5222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To satisfy the </a:t>
            </a:r>
            <a:r>
              <a:rPr lang="en-US" altLang="en-US" sz="2500" i="1" smtClean="0">
                <a:solidFill>
                  <a:srgbClr val="000000"/>
                </a:solidFill>
                <a:latin typeface="Times New Roman" panose="02020603050405020304" pitchFamily="18" charset="0"/>
              </a:rPr>
              <a:t>catch </a:t>
            </a:r>
            <a:r>
              <a:rPr lang="en-US" altLang="en-US" sz="2500" smtClean="0">
                <a:solidFill>
                  <a:srgbClr val="000000"/>
                </a:solidFill>
                <a:latin typeface="Times New Roman" panose="02020603050405020304" pitchFamily="18" charset="0"/>
              </a:rPr>
              <a:t>part of the </a:t>
            </a:r>
            <a:r>
              <a:rPr lang="en-US" altLang="en-US" sz="2500" i="1" smtClean="0">
                <a:solidFill>
                  <a:srgbClr val="000000"/>
                </a:solidFill>
                <a:latin typeface="Times New Roman" panose="02020603050405020304" pitchFamily="18" charset="0"/>
              </a:rPr>
              <a:t>catch-or-declare requirement</a:t>
            </a:r>
            <a:r>
              <a:rPr lang="en-US" altLang="en-US" sz="2500" smtClean="0">
                <a:solidFill>
                  <a:srgbClr val="000000"/>
                </a:solidFill>
                <a:latin typeface="Times New Roman" panose="02020603050405020304" pitchFamily="18" charset="0"/>
              </a:rPr>
              <a:t>, the code that generates the exception must be wrapped in a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and must provide a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handler for the checked-exception type (or one of its superclasses). </a:t>
            </a:r>
          </a:p>
          <a:p>
            <a:pPr eaLnBrk="1" hangingPunct="1"/>
            <a:r>
              <a:rPr lang="en-US" altLang="en-US" sz="2500" smtClean="0">
                <a:solidFill>
                  <a:srgbClr val="000000"/>
                </a:solidFill>
                <a:latin typeface="Times New Roman" panose="02020603050405020304" pitchFamily="18" charset="0"/>
              </a:rPr>
              <a:t>To satisfy the </a:t>
            </a:r>
            <a:r>
              <a:rPr lang="en-US" altLang="en-US" sz="2500" i="1" smtClean="0">
                <a:solidFill>
                  <a:srgbClr val="000000"/>
                </a:solidFill>
                <a:latin typeface="Times New Roman" panose="02020603050405020304" pitchFamily="18" charset="0"/>
              </a:rPr>
              <a:t>declare </a:t>
            </a:r>
            <a:r>
              <a:rPr lang="en-US" altLang="en-US" sz="2500" smtClean="0">
                <a:solidFill>
                  <a:srgbClr val="000000"/>
                </a:solidFill>
                <a:latin typeface="Times New Roman" panose="02020603050405020304" pitchFamily="18" charset="0"/>
              </a:rPr>
              <a:t>part of the </a:t>
            </a:r>
            <a:r>
              <a:rPr lang="en-US" altLang="en-US" sz="2500" i="1" smtClean="0">
                <a:solidFill>
                  <a:srgbClr val="000000"/>
                </a:solidFill>
                <a:latin typeface="Times New Roman" panose="02020603050405020304" pitchFamily="18" charset="0"/>
              </a:rPr>
              <a:t>catch-or-declare requirement</a:t>
            </a:r>
            <a:r>
              <a:rPr lang="en-US" altLang="en-US" sz="2500" smtClean="0">
                <a:solidFill>
                  <a:srgbClr val="000000"/>
                </a:solidFill>
                <a:latin typeface="Times New Roman" panose="02020603050405020304" pitchFamily="18" charset="0"/>
              </a:rPr>
              <a:t>, the method must provide a </a:t>
            </a:r>
            <a:r>
              <a:rPr lang="en-US" altLang="en-US" sz="2500" smtClean="0">
                <a:solidFill>
                  <a:srgbClr val="000000"/>
                </a:solidFill>
                <a:latin typeface="Lucida Console" panose="020B0609040504020204" pitchFamily="49" charset="0"/>
              </a:rPr>
              <a:t>throws</a:t>
            </a:r>
            <a:r>
              <a:rPr lang="en-US" altLang="en-US" sz="2500" smtClean="0">
                <a:solidFill>
                  <a:srgbClr val="000000"/>
                </a:solidFill>
                <a:latin typeface="Times New Roman" panose="02020603050405020304" pitchFamily="18" charset="0"/>
              </a:rPr>
              <a:t> clause containing the checked-exception type after its parameter list and before its method body.</a:t>
            </a:r>
          </a:p>
          <a:p>
            <a:pPr eaLnBrk="1" hangingPunct="1"/>
            <a:r>
              <a:rPr lang="en-US" altLang="en-US" sz="2500" smtClean="0">
                <a:solidFill>
                  <a:srgbClr val="000000"/>
                </a:solidFill>
                <a:latin typeface="Times New Roman" panose="02020603050405020304" pitchFamily="18" charset="0"/>
              </a:rPr>
              <a:t>If the catch-or-declare requirement is not satisfied, the compiler will issue an error message.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11.1  </a:t>
            </a:r>
            <a:r>
              <a:rPr lang="en-US" smtClean="0">
                <a:solidFill>
                  <a:srgbClr val="3380E6"/>
                </a:solidFill>
                <a:latin typeface="Arial"/>
              </a:rPr>
              <a:t>Introduction (Cont.)</a:t>
            </a:r>
          </a:p>
        </p:txBody>
      </p:sp>
      <p:sp>
        <p:nvSpPr>
          <p:cNvPr id="1433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Lucida Console" panose="020B0609040504020204" pitchFamily="49" charset="0"/>
              </a:rPr>
              <a:t>ArrayIndexOutOfBoundsException</a:t>
            </a:r>
            <a:r>
              <a:rPr lang="en-US" altLang="en-US" smtClean="0">
                <a:solidFill>
                  <a:srgbClr val="000000"/>
                </a:solidFill>
                <a:latin typeface="Times New Roman" panose="02020603050405020304" pitchFamily="18" charset="0"/>
              </a:rPr>
              <a:t> occurs when an attempt is made to access an element past either end of an array. </a:t>
            </a:r>
          </a:p>
          <a:p>
            <a:pPr eaLnBrk="1" hangingPunct="1">
              <a:lnSpc>
                <a:spcPct val="90000"/>
              </a:lnSpc>
            </a:pPr>
            <a:r>
              <a:rPr lang="en-US" altLang="en-US" smtClean="0">
                <a:solidFill>
                  <a:srgbClr val="000000"/>
                </a:solidFill>
                <a:latin typeface="Lucida Console" panose="020B0609040504020204" pitchFamily="49" charset="0"/>
              </a:rPr>
              <a:t>ClassCastException</a:t>
            </a:r>
            <a:r>
              <a:rPr lang="en-US" altLang="en-US" smtClean="0">
                <a:solidFill>
                  <a:srgbClr val="000000"/>
                </a:solidFill>
                <a:latin typeface="Times New Roman" panose="02020603050405020304" pitchFamily="18" charset="0"/>
              </a:rPr>
              <a:t> occurs when an attempt is made to cast an object that does not have an </a:t>
            </a:r>
            <a:r>
              <a:rPr lang="en-US" altLang="en-US" i="1" smtClean="0">
                <a:solidFill>
                  <a:srgbClr val="000000"/>
                </a:solidFill>
                <a:latin typeface="Times New Roman" panose="02020603050405020304" pitchFamily="18" charset="0"/>
              </a:rPr>
              <a:t>is-a </a:t>
            </a:r>
            <a:r>
              <a:rPr lang="en-US" altLang="en-US" smtClean="0">
                <a:solidFill>
                  <a:srgbClr val="000000"/>
                </a:solidFill>
                <a:latin typeface="Times New Roman" panose="02020603050405020304" pitchFamily="18" charset="0"/>
              </a:rPr>
              <a:t>relationship with the type specified in the cast operator. </a:t>
            </a:r>
          </a:p>
          <a:p>
            <a:pPr eaLnBrk="1" hangingPunct="1">
              <a:lnSpc>
                <a:spcPct val="90000"/>
              </a:lnSpc>
            </a:pPr>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NullPointerException</a:t>
            </a:r>
            <a:r>
              <a:rPr lang="en-US" altLang="en-US" smtClean="0">
                <a:solidFill>
                  <a:srgbClr val="000000"/>
                </a:solidFill>
                <a:latin typeface="Times New Roman" panose="02020603050405020304" pitchFamily="18" charset="0"/>
              </a:rPr>
              <a:t> occurs when a </a:t>
            </a:r>
            <a:r>
              <a:rPr lang="en-US" altLang="en-US" smtClean="0">
                <a:solidFill>
                  <a:srgbClr val="000000"/>
                </a:solidFill>
                <a:latin typeface="Lucida Console" panose="020B0609040504020204" pitchFamily="49" charset="0"/>
              </a:rPr>
              <a:t>null</a:t>
            </a:r>
            <a:r>
              <a:rPr lang="en-US" altLang="en-US" smtClean="0">
                <a:solidFill>
                  <a:srgbClr val="000000"/>
                </a:solidFill>
                <a:latin typeface="Times New Roman" panose="02020603050405020304" pitchFamily="18" charset="0"/>
              </a:rPr>
              <a:t> reference is used where an object is expected. </a:t>
            </a:r>
          </a:p>
          <a:p>
            <a:pPr eaLnBrk="1" hangingPunct="1">
              <a:lnSpc>
                <a:spcPct val="90000"/>
              </a:lnSpc>
            </a:pPr>
            <a:r>
              <a:rPr lang="en-US" altLang="en-US" smtClean="0">
                <a:solidFill>
                  <a:srgbClr val="000000"/>
                </a:solidFill>
                <a:latin typeface="Times New Roman" panose="02020603050405020304" pitchFamily="18" charset="0"/>
              </a:rPr>
              <a:t>Only classes that extend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 (package </a:t>
            </a:r>
            <a:r>
              <a:rPr lang="en-US" altLang="en-US" smtClean="0">
                <a:solidFill>
                  <a:srgbClr val="000000"/>
                </a:solidFill>
                <a:latin typeface="Lucida Console" panose="020B0609040504020204" pitchFamily="49" charset="0"/>
              </a:rPr>
              <a:t>java.lang</a:t>
            </a:r>
            <a:r>
              <a:rPr lang="en-US" altLang="en-US" smtClean="0">
                <a:solidFill>
                  <a:srgbClr val="000000"/>
                </a:solidFill>
                <a:latin typeface="Times New Roman" panose="02020603050405020304" pitchFamily="18" charset="0"/>
              </a:rPr>
              <a:t>) directly or indirectly can be used with exception handling.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jhtp_11_Exceptions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jhtp_11_Exceptions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jhtp_11_Exceptions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563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compiler does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examine the code to determine whether an unchecked exception is caught or declared. </a:t>
            </a:r>
          </a:p>
          <a:p>
            <a:pPr lvl="1" eaLnBrk="1" hangingPunct="1"/>
            <a:r>
              <a:rPr lang="en-US" altLang="en-US" smtClean="0">
                <a:solidFill>
                  <a:srgbClr val="000000"/>
                </a:solidFill>
                <a:latin typeface="Times New Roman" panose="02020603050405020304" pitchFamily="18" charset="0"/>
              </a:rPr>
              <a:t>These typically can be </a:t>
            </a:r>
            <a:r>
              <a:rPr lang="en-US" altLang="en-US" i="1" smtClean="0">
                <a:solidFill>
                  <a:srgbClr val="000000"/>
                </a:solidFill>
                <a:latin typeface="Times New Roman" panose="02020603050405020304" pitchFamily="18" charset="0"/>
              </a:rPr>
              <a:t>prevented</a:t>
            </a:r>
            <a:r>
              <a:rPr lang="en-US" altLang="en-US" smtClean="0">
                <a:solidFill>
                  <a:srgbClr val="000000"/>
                </a:solidFill>
                <a:latin typeface="Times New Roman" panose="02020603050405020304" pitchFamily="18" charset="0"/>
              </a:rPr>
              <a:t> by proper coding. </a:t>
            </a:r>
          </a:p>
          <a:p>
            <a:pPr lvl="1" eaLnBrk="1" hangingPunct="1"/>
            <a:r>
              <a:rPr lang="en-US" altLang="en-US" smtClean="0">
                <a:solidFill>
                  <a:srgbClr val="000000"/>
                </a:solidFill>
                <a:latin typeface="Times New Roman" panose="02020603050405020304" pitchFamily="18" charset="0"/>
              </a:rPr>
              <a:t>For example, an </a:t>
            </a:r>
            <a:r>
              <a:rPr lang="en-US" altLang="en-US" smtClean="0">
                <a:solidFill>
                  <a:srgbClr val="000000"/>
                </a:solidFill>
                <a:latin typeface="Lucida Console" panose="020B0609040504020204" pitchFamily="49" charset="0"/>
              </a:rPr>
              <a:t>ArithmeticException</a:t>
            </a:r>
            <a:r>
              <a:rPr lang="en-US" altLang="en-US" smtClean="0">
                <a:solidFill>
                  <a:srgbClr val="000000"/>
                </a:solidFill>
                <a:latin typeface="Times New Roman" panose="02020603050405020304" pitchFamily="18" charset="0"/>
              </a:rPr>
              <a:t> can be avoided if a method ensures that the denominator is not zero </a:t>
            </a:r>
            <a:r>
              <a:rPr lang="en-US" altLang="en-US" i="1" smtClean="0">
                <a:solidFill>
                  <a:srgbClr val="000000"/>
                </a:solidFill>
                <a:latin typeface="Times New Roman" panose="02020603050405020304" pitchFamily="18" charset="0"/>
              </a:rPr>
              <a:t>before</a:t>
            </a:r>
            <a:r>
              <a:rPr lang="en-US" altLang="en-US" smtClean="0">
                <a:solidFill>
                  <a:srgbClr val="000000"/>
                </a:solidFill>
                <a:latin typeface="Times New Roman" panose="02020603050405020304" pitchFamily="18" charset="0"/>
              </a:rPr>
              <a:t> performing. </a:t>
            </a:r>
          </a:p>
          <a:p>
            <a:pPr eaLnBrk="1" hangingPunct="1"/>
            <a:r>
              <a:rPr lang="en-US" altLang="en-US" smtClean="0">
                <a:solidFill>
                  <a:srgbClr val="000000"/>
                </a:solidFill>
                <a:latin typeface="Times New Roman" panose="02020603050405020304" pitchFamily="18" charset="0"/>
              </a:rPr>
              <a:t>Unchecked exceptions are not required to be listed in a method’s </a:t>
            </a:r>
            <a:r>
              <a:rPr lang="en-US" altLang="en-US" smtClean="0">
                <a:solidFill>
                  <a:srgbClr val="000000"/>
                </a:solidFill>
                <a:latin typeface="Lucida Console" panose="020B0609040504020204" pitchFamily="49" charset="0"/>
              </a:rPr>
              <a:t>throws</a:t>
            </a:r>
            <a:r>
              <a:rPr lang="en-US" altLang="en-US" smtClean="0">
                <a:solidFill>
                  <a:srgbClr val="000000"/>
                </a:solidFill>
                <a:latin typeface="Times New Roman" panose="02020603050405020304" pitchFamily="18" charset="0"/>
              </a:rPr>
              <a:t> clause.</a:t>
            </a:r>
          </a:p>
          <a:p>
            <a:pPr lvl="1" eaLnBrk="1" hangingPunct="1"/>
            <a:r>
              <a:rPr lang="en-US" altLang="en-US" smtClean="0">
                <a:solidFill>
                  <a:srgbClr val="000000"/>
                </a:solidFill>
                <a:latin typeface="Times New Roman" panose="02020603050405020304" pitchFamily="18" charset="0"/>
              </a:rPr>
              <a:t>Even if they are, it’s not required that such exceptions be caught by an application.</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jhtp_11_Exceptions_Page_2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5837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a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handler is written to catch </a:t>
            </a:r>
            <a:r>
              <a:rPr lang="en-US" altLang="en-US" i="1" smtClean="0">
                <a:solidFill>
                  <a:srgbClr val="000000"/>
                </a:solidFill>
                <a:latin typeface="Times New Roman" panose="02020603050405020304" pitchFamily="18" charset="0"/>
              </a:rPr>
              <a:t>superclass</a:t>
            </a:r>
            <a:r>
              <a:rPr lang="en-US" altLang="en-US" smtClean="0">
                <a:solidFill>
                  <a:srgbClr val="000000"/>
                </a:solidFill>
                <a:latin typeface="Times New Roman" panose="02020603050405020304" pitchFamily="18" charset="0"/>
              </a:rPr>
              <a:t> exception objects, it can also catch all objects of that class’s </a:t>
            </a:r>
            <a:r>
              <a:rPr lang="en-US" altLang="en-US" i="1" smtClean="0">
                <a:solidFill>
                  <a:srgbClr val="000000"/>
                </a:solidFill>
                <a:latin typeface="Times New Roman" panose="02020603050405020304" pitchFamily="18" charset="0"/>
              </a:rPr>
              <a:t>subclasses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This enables catch to handle related exceptions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You can catch each subclass individually if those exceptions require different processing.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fr-FR" dirty="0" smtClean="0">
                <a:solidFill>
                  <a:srgbClr val="24B5A1"/>
                </a:solidFill>
                <a:latin typeface="Arial"/>
              </a:rPr>
              <a:t>11.5  </a:t>
            </a:r>
            <a:r>
              <a:rPr lang="fr-FR" dirty="0" smtClean="0">
                <a:solidFill>
                  <a:srgbClr val="3380E6"/>
                </a:solidFill>
                <a:latin typeface="Arial"/>
              </a:rPr>
              <a:t>Java Exception </a:t>
            </a:r>
            <a:r>
              <a:rPr lang="fr-FR" dirty="0" err="1" smtClean="0">
                <a:solidFill>
                  <a:srgbClr val="3380E6"/>
                </a:solidFill>
                <a:latin typeface="Arial"/>
              </a:rPr>
              <a:t>Hierarchy</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5939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a:t>
            </a:r>
            <a:r>
              <a:rPr lang="en-US" altLang="en-US" i="1" smtClean="0">
                <a:solidFill>
                  <a:srgbClr val="000000"/>
                </a:solidFill>
                <a:latin typeface="Times New Roman" panose="02020603050405020304" pitchFamily="18" charset="0"/>
              </a:rPr>
              <a:t>multiple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match a particular exception type, only the </a:t>
            </a:r>
            <a:r>
              <a:rPr lang="en-US" altLang="en-US" i="1" smtClean="0">
                <a:solidFill>
                  <a:srgbClr val="000000"/>
                </a:solidFill>
                <a:latin typeface="Times New Roman" panose="02020603050405020304" pitchFamily="18" charset="0"/>
              </a:rPr>
              <a:t>first</a:t>
            </a:r>
            <a:r>
              <a:rPr lang="en-US" altLang="en-US" smtClean="0">
                <a:solidFill>
                  <a:srgbClr val="000000"/>
                </a:solidFill>
                <a:latin typeface="Times New Roman" panose="02020603050405020304" pitchFamily="18" charset="0"/>
              </a:rPr>
              <a:t> matching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executes. </a:t>
            </a:r>
          </a:p>
          <a:p>
            <a:pPr eaLnBrk="1" hangingPunct="1"/>
            <a:r>
              <a:rPr lang="en-US" altLang="en-US" smtClean="0">
                <a:solidFill>
                  <a:srgbClr val="000000"/>
                </a:solidFill>
                <a:latin typeface="Times New Roman" panose="02020603050405020304" pitchFamily="18" charset="0"/>
              </a:rPr>
              <a:t>It’s a compilation error to catch the </a:t>
            </a:r>
            <a:r>
              <a:rPr lang="en-US" altLang="en-US" i="1" smtClean="0">
                <a:solidFill>
                  <a:srgbClr val="000000"/>
                </a:solidFill>
                <a:latin typeface="Times New Roman" panose="02020603050405020304" pitchFamily="18" charset="0"/>
              </a:rPr>
              <a:t>exact same type </a:t>
            </a:r>
            <a:r>
              <a:rPr lang="en-US" altLang="en-US" smtClean="0">
                <a:solidFill>
                  <a:srgbClr val="000000"/>
                </a:solidFill>
                <a:latin typeface="Times New Roman" panose="02020603050405020304" pitchFamily="18" charset="0"/>
              </a:rPr>
              <a:t>in two different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associated with a particular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a:t>
            </a:r>
          </a:p>
          <a:p>
            <a:pPr lvl="1" eaLnBrk="1" hangingPunct="1"/>
            <a:endParaRPr lang="en-US" altLang="en-US"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11_Exceptions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jhtp_11_Exceptions_Page_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jhtp_11_Exceptions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Example: Divide by Zero without Exception Handling</a:t>
            </a:r>
          </a:p>
        </p:txBody>
      </p:sp>
      <p:sp>
        <p:nvSpPr>
          <p:cNvPr id="1638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Exceptions are </a:t>
            </a:r>
            <a:r>
              <a:rPr lang="en-US" altLang="en-US" smtClean="0">
                <a:solidFill>
                  <a:srgbClr val="0000FF"/>
                </a:solidFill>
                <a:latin typeface="Times New Roman" panose="02020603050405020304" pitchFamily="18" charset="0"/>
              </a:rPr>
              <a:t>thrown</a:t>
            </a:r>
            <a:r>
              <a:rPr lang="en-US" altLang="en-US" smtClean="0">
                <a:solidFill>
                  <a:srgbClr val="000000"/>
                </a:solidFill>
                <a:latin typeface="Times New Roman" panose="02020603050405020304" pitchFamily="18" charset="0"/>
              </a:rPr>
              <a:t> (i.e., the exception occurs) by a method detects a problem and is unable to handle it. </a:t>
            </a:r>
          </a:p>
          <a:p>
            <a:pPr eaLnBrk="1" hangingPunct="1">
              <a:lnSpc>
                <a:spcPct val="90000"/>
              </a:lnSpc>
            </a:pPr>
            <a:r>
              <a:rPr lang="en-US" altLang="en-US" smtClean="0">
                <a:solidFill>
                  <a:srgbClr val="0000FF"/>
                </a:solidFill>
                <a:latin typeface="Times New Roman" panose="02020603050405020304" pitchFamily="18" charset="0"/>
              </a:rPr>
              <a:t>Stack trace</a:t>
            </a:r>
            <a:r>
              <a:rPr lang="en-US" altLang="en-US" smtClean="0">
                <a:solidFill>
                  <a:srgbClr val="000000"/>
                </a:solidFill>
                <a:latin typeface="Times New Roman" panose="02020603050405020304" pitchFamily="18" charset="0"/>
              </a:rPr>
              <a:t>—information displayed when an exception occurs and is not handled. </a:t>
            </a:r>
          </a:p>
          <a:p>
            <a:pPr eaLnBrk="1" hangingPunct="1">
              <a:lnSpc>
                <a:spcPct val="90000"/>
              </a:lnSpc>
            </a:pPr>
            <a:r>
              <a:rPr lang="en-US" altLang="en-US" smtClean="0">
                <a:solidFill>
                  <a:srgbClr val="000000"/>
                </a:solidFill>
                <a:latin typeface="Times New Roman" panose="02020603050405020304" pitchFamily="18" charset="0"/>
              </a:rPr>
              <a:t>Information includes:</a:t>
            </a:r>
          </a:p>
          <a:p>
            <a:pPr lvl="1" eaLnBrk="1" hangingPunct="1">
              <a:lnSpc>
                <a:spcPct val="90000"/>
              </a:lnSpc>
            </a:pPr>
            <a:r>
              <a:rPr lang="en-US" altLang="en-US" smtClean="0">
                <a:solidFill>
                  <a:srgbClr val="000000"/>
                </a:solidFill>
                <a:latin typeface="Times New Roman" panose="02020603050405020304" pitchFamily="18" charset="0"/>
              </a:rPr>
              <a:t>The name of the exception in a descriptive message that indicates the problem that occurred </a:t>
            </a:r>
          </a:p>
          <a:p>
            <a:pPr lvl="1" eaLnBrk="1" hangingPunct="1">
              <a:lnSpc>
                <a:spcPct val="90000"/>
              </a:lnSpc>
            </a:pPr>
            <a:r>
              <a:rPr lang="en-US" altLang="en-US" smtClean="0">
                <a:solidFill>
                  <a:srgbClr val="000000"/>
                </a:solidFill>
                <a:latin typeface="Times New Roman" panose="02020603050405020304" pitchFamily="18" charset="0"/>
              </a:rPr>
              <a:t>The method-call stack (i.e., the call chain) at the time it occurred. Represents the path of execution that led to the exception method by method. </a:t>
            </a:r>
          </a:p>
          <a:p>
            <a:pPr eaLnBrk="1" hangingPunct="1">
              <a:lnSpc>
                <a:spcPct val="90000"/>
              </a:lnSpc>
            </a:pPr>
            <a:r>
              <a:rPr lang="en-US" altLang="en-US" smtClean="0">
                <a:solidFill>
                  <a:srgbClr val="000000"/>
                </a:solidFill>
                <a:latin typeface="Times New Roman" panose="02020603050405020304" pitchFamily="18" charset="0"/>
              </a:rPr>
              <a:t>This information helps you debug the program.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a:t>
            </a:r>
          </a:p>
        </p:txBody>
      </p:sp>
      <p:sp>
        <p:nvSpPr>
          <p:cNvPr id="63491" name="Text Placeholder 2"/>
          <p:cNvSpPr>
            <a:spLocks noGrp="1"/>
          </p:cNvSpPr>
          <p:nvPr>
            <p:ph type="body" idx="1"/>
          </p:nvPr>
        </p:nvSpPr>
        <p:spPr>
          <a:xfrm>
            <a:off x="457200" y="1493838"/>
            <a:ext cx="8229600" cy="4525962"/>
          </a:xfrm>
        </p:spPr>
        <p:txBody>
          <a:bodyPr/>
          <a:lstStyle/>
          <a:p>
            <a:pPr eaLnBrk="1" hangingPunct="1"/>
            <a:r>
              <a:rPr lang="en-US" altLang="en-US" sz="2400" smtClean="0">
                <a:solidFill>
                  <a:srgbClr val="000000"/>
                </a:solidFill>
                <a:latin typeface="Times New Roman" panose="02020603050405020304" pitchFamily="18" charset="0"/>
              </a:rPr>
              <a:t>Programs that obtain certain resources must return them to the system to avoid so-called </a:t>
            </a:r>
            <a:r>
              <a:rPr lang="en-US" altLang="en-US" sz="2400" smtClean="0">
                <a:solidFill>
                  <a:srgbClr val="0000FF"/>
                </a:solidFill>
                <a:latin typeface="Times New Roman" panose="02020603050405020304" pitchFamily="18" charset="0"/>
              </a:rPr>
              <a:t>resource leaks</a:t>
            </a:r>
            <a:r>
              <a:rPr lang="en-US" altLang="en-US" sz="2400" b="1" i="1" smtClean="0">
                <a:solidFill>
                  <a:srgbClr val="000000"/>
                </a:solidFill>
                <a:latin typeface="Times New Roman" panose="02020603050405020304" pitchFamily="18" charset="0"/>
              </a:rPr>
              <a:t>. </a:t>
            </a:r>
          </a:p>
          <a:p>
            <a:pPr lvl="1" eaLnBrk="1" hangingPunct="1"/>
            <a:r>
              <a:rPr lang="en-US" altLang="en-US" sz="2000" smtClean="0">
                <a:solidFill>
                  <a:srgbClr val="000000"/>
                </a:solidFill>
                <a:latin typeface="Times New Roman" panose="02020603050405020304" pitchFamily="18" charset="0"/>
              </a:rPr>
              <a:t>In programming languages such as C and C++, the most common resource leak is a </a:t>
            </a:r>
            <a:r>
              <a:rPr lang="en-US" altLang="en-US" sz="2000" i="1" smtClean="0">
                <a:solidFill>
                  <a:srgbClr val="000000"/>
                </a:solidFill>
                <a:latin typeface="Times New Roman" panose="02020603050405020304" pitchFamily="18" charset="0"/>
              </a:rPr>
              <a:t>memory leak</a:t>
            </a:r>
            <a:r>
              <a:rPr lang="en-US" altLang="en-US" sz="2000" smtClean="0">
                <a:solidFill>
                  <a:srgbClr val="000000"/>
                </a:solidFill>
                <a:latin typeface="Times New Roman" panose="02020603050405020304" pitchFamily="18" charset="0"/>
              </a:rPr>
              <a:t>. </a:t>
            </a:r>
          </a:p>
          <a:p>
            <a:pPr lvl="1" eaLnBrk="1" hangingPunct="1"/>
            <a:r>
              <a:rPr lang="en-US" altLang="en-US" sz="2000" smtClean="0">
                <a:solidFill>
                  <a:srgbClr val="000000"/>
                </a:solidFill>
                <a:latin typeface="Times New Roman" panose="02020603050405020304" pitchFamily="18" charset="0"/>
              </a:rPr>
              <a:t>Java automatically garbage collects memory no longer used by programs, thus avoiding most memory leaks. </a:t>
            </a:r>
          </a:p>
          <a:p>
            <a:pPr lvl="1" eaLnBrk="1" hangingPunct="1"/>
            <a:r>
              <a:rPr lang="en-US" altLang="en-US" sz="2000" smtClean="0">
                <a:solidFill>
                  <a:srgbClr val="000000"/>
                </a:solidFill>
                <a:latin typeface="Times New Roman" panose="02020603050405020304" pitchFamily="18" charset="0"/>
              </a:rPr>
              <a:t>Other types of resource leaks can occur. </a:t>
            </a:r>
          </a:p>
          <a:p>
            <a:pPr lvl="2" eaLnBrk="1" hangingPunct="1"/>
            <a:r>
              <a:rPr lang="en-US" altLang="en-US" smtClean="0">
                <a:solidFill>
                  <a:srgbClr val="000000"/>
                </a:solidFill>
                <a:latin typeface="Times New Roman" panose="02020603050405020304" pitchFamily="18" charset="0"/>
              </a:rPr>
              <a:t>Files, database connections and network connections that are not closed properly might not be available for use in other programs.</a:t>
            </a:r>
          </a:p>
          <a:p>
            <a:pPr eaLnBrk="1" hangingPunct="1"/>
            <a:r>
              <a:rPr lang="en-US" altLang="en-US" sz="2400" smtClean="0">
                <a:solidFill>
                  <a:srgbClr val="000000"/>
                </a:solidFill>
                <a:latin typeface="Times New Roman" panose="02020603050405020304" pitchFamily="18" charset="0"/>
              </a:rPr>
              <a:t>The </a:t>
            </a:r>
            <a:r>
              <a:rPr lang="en-US" altLang="en-US" sz="2400" smtClean="0">
                <a:solidFill>
                  <a:srgbClr val="000000"/>
                </a:solidFill>
                <a:latin typeface="Lucida Console" panose="020B0609040504020204" pitchFamily="49" charset="0"/>
              </a:rPr>
              <a:t>finally</a:t>
            </a:r>
            <a:r>
              <a:rPr lang="en-US" altLang="en-US" sz="2400" smtClean="0">
                <a:solidFill>
                  <a:srgbClr val="000000"/>
                </a:solidFill>
                <a:latin typeface="Times New Roman" panose="02020603050405020304" pitchFamily="18" charset="0"/>
              </a:rPr>
              <a:t> block (which consists of the </a:t>
            </a:r>
            <a:r>
              <a:rPr lang="en-US" altLang="en-US" sz="2400" smtClean="0">
                <a:solidFill>
                  <a:srgbClr val="000000"/>
                </a:solidFill>
                <a:latin typeface="Lucida Console" panose="020B0609040504020204" pitchFamily="49" charset="0"/>
              </a:rPr>
              <a:t>finally</a:t>
            </a:r>
            <a:r>
              <a:rPr lang="en-US" altLang="en-US" sz="2400" smtClean="0">
                <a:solidFill>
                  <a:srgbClr val="000000"/>
                </a:solidFill>
                <a:latin typeface="Times New Roman" panose="02020603050405020304" pitchFamily="18" charset="0"/>
              </a:rPr>
              <a:t> keyword, followed by code enclosed in curly braces), sometimes referred to as the </a:t>
            </a:r>
            <a:r>
              <a:rPr lang="en-US" altLang="en-US" sz="2400" smtClean="0">
                <a:solidFill>
                  <a:srgbClr val="0000FF"/>
                </a:solidFill>
                <a:latin typeface="Lucida Console" panose="020B0609040504020204" pitchFamily="49" charset="0"/>
              </a:rPr>
              <a:t>finally</a:t>
            </a:r>
            <a:r>
              <a:rPr lang="en-US" altLang="en-US" sz="2400" smtClean="0">
                <a:solidFill>
                  <a:srgbClr val="0000FF"/>
                </a:solidFill>
                <a:latin typeface="Times New Roman" panose="02020603050405020304" pitchFamily="18" charset="0"/>
              </a:rPr>
              <a:t> clause</a:t>
            </a:r>
            <a:r>
              <a:rPr lang="en-US" altLang="en-US" sz="2400" smtClean="0">
                <a:solidFill>
                  <a:srgbClr val="000000"/>
                </a:solidFill>
                <a:latin typeface="Times New Roman" panose="02020603050405020304" pitchFamily="18" charset="0"/>
              </a:rPr>
              <a:t>, is optional.</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jhtp_11_Exceptions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65539" name="Text Placeholder 2"/>
          <p:cNvSpPr>
            <a:spLocks noGrp="1"/>
          </p:cNvSpPr>
          <p:nvPr>
            <p:ph type="body" idx="1"/>
          </p:nvPr>
        </p:nvSpPr>
        <p:spPr/>
        <p:txBody>
          <a:bodyPr/>
          <a:lstStyle/>
          <a:p>
            <a:pPr eaLnBrk="1" hangingPunct="1"/>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 will execute </a:t>
            </a:r>
            <a:r>
              <a:rPr lang="en-US" altLang="en-US" i="1" smtClean="0">
                <a:solidFill>
                  <a:srgbClr val="000000"/>
                </a:solidFill>
                <a:latin typeface="Times New Roman" panose="02020603050405020304" pitchFamily="18" charset="0"/>
              </a:rPr>
              <a:t>whether or not</a:t>
            </a:r>
            <a:r>
              <a:rPr lang="en-US" altLang="en-US" smtClean="0">
                <a:solidFill>
                  <a:srgbClr val="000000"/>
                </a:solidFill>
                <a:latin typeface="Times New Roman" panose="02020603050405020304" pitchFamily="18" charset="0"/>
              </a:rPr>
              <a:t> an exception is thrown in the corresponding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a:t>
            </a:r>
          </a:p>
          <a:p>
            <a:pPr eaLnBrk="1" hangingPunct="1"/>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 will execute if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exits by using a </a:t>
            </a:r>
            <a:r>
              <a:rPr lang="en-US" altLang="en-US" smtClean="0">
                <a:solidFill>
                  <a:srgbClr val="000000"/>
                </a:solidFill>
                <a:latin typeface="Lucida Console" panose="020B0609040504020204" pitchFamily="49" charset="0"/>
              </a:rPr>
              <a:t>return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break</a:t>
            </a:r>
            <a:r>
              <a:rPr lang="en-US" altLang="en-US" smtClean="0">
                <a:solidFill>
                  <a:srgbClr val="000000"/>
                </a:solidFill>
                <a:latin typeface="Times New Roman" panose="02020603050405020304" pitchFamily="18" charset="0"/>
              </a:rPr>
              <a:t> or </a:t>
            </a:r>
            <a:r>
              <a:rPr lang="en-US" altLang="en-US" smtClean="0">
                <a:solidFill>
                  <a:srgbClr val="000000"/>
                </a:solidFill>
                <a:latin typeface="Lucida Console" panose="020B0609040504020204" pitchFamily="49" charset="0"/>
              </a:rPr>
              <a:t>continue</a:t>
            </a:r>
            <a:r>
              <a:rPr lang="en-US" altLang="en-US" smtClean="0">
                <a:solidFill>
                  <a:srgbClr val="000000"/>
                </a:solidFill>
                <a:latin typeface="Times New Roman" panose="02020603050405020304" pitchFamily="18" charset="0"/>
              </a:rPr>
              <a:t> statement or simply by reaching its closing right brace. </a:t>
            </a:r>
          </a:p>
          <a:p>
            <a:pPr eaLnBrk="1" hangingPunct="1"/>
            <a:r>
              <a:rPr lang="en-US" altLang="en-US" smtClean="0">
                <a:solidFill>
                  <a:srgbClr val="000000"/>
                </a:solidFill>
                <a:latin typeface="Lucida Console" panose="020B0609040504020204" pitchFamily="49" charset="0"/>
              </a:rPr>
              <a:t>finally</a:t>
            </a:r>
            <a:r>
              <a:rPr lang="en-US" altLang="en-US" smtClean="0">
                <a:solidFill>
                  <a:srgbClr val="000000"/>
                </a:solidFill>
                <a:latin typeface="Times New Roman" panose="02020603050405020304" pitchFamily="18" charset="0"/>
              </a:rPr>
              <a:t> block will </a:t>
            </a:r>
            <a:r>
              <a:rPr lang="en-US" altLang="en-US" i="1" smtClean="0">
                <a:solidFill>
                  <a:srgbClr val="000000"/>
                </a:solidFill>
                <a:latin typeface="Times New Roman" panose="02020603050405020304" pitchFamily="18" charset="0"/>
              </a:rPr>
              <a:t>not </a:t>
            </a:r>
            <a:r>
              <a:rPr lang="en-US" altLang="en-US" smtClean="0">
                <a:solidFill>
                  <a:srgbClr val="000000"/>
                </a:solidFill>
                <a:latin typeface="Times New Roman" panose="02020603050405020304" pitchFamily="18" charset="0"/>
              </a:rPr>
              <a:t>execute if the application </a:t>
            </a:r>
            <a:r>
              <a:rPr lang="en-US" altLang="en-US" i="1" smtClean="0">
                <a:solidFill>
                  <a:srgbClr val="000000"/>
                </a:solidFill>
                <a:latin typeface="Times New Roman" panose="02020603050405020304" pitchFamily="18" charset="0"/>
              </a:rPr>
              <a:t>exits early </a:t>
            </a:r>
            <a:r>
              <a:rPr lang="en-US" altLang="en-US" smtClean="0">
                <a:solidFill>
                  <a:srgbClr val="000000"/>
                </a:solidFill>
                <a:latin typeface="Times New Roman" panose="02020603050405020304" pitchFamily="18" charset="0"/>
              </a:rPr>
              <a:t>from a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 by calling method </a:t>
            </a:r>
            <a:r>
              <a:rPr lang="en-US" altLang="en-US" smtClean="0">
                <a:solidFill>
                  <a:srgbClr val="0000FF"/>
                </a:solidFill>
                <a:latin typeface="LucidaSansTypewriter" pitchFamily="49" charset="0"/>
              </a:rPr>
              <a:t>System.exit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jhtp_11_Exceptions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jhtp_11_Exceptions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68611"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If an exception that occurs in a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cannot be caught by one of that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block’s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handlers, control proceeds to the </a:t>
            </a:r>
            <a:r>
              <a:rPr lang="en-US" altLang="en-US" sz="2500" smtClean="0">
                <a:solidFill>
                  <a:srgbClr val="000000"/>
                </a:solidFill>
                <a:latin typeface="Lucida Console" panose="020B0609040504020204" pitchFamily="49" charset="0"/>
              </a:rPr>
              <a:t>finally</a:t>
            </a:r>
            <a:r>
              <a:rPr lang="en-US" altLang="en-US" sz="2500" smtClean="0">
                <a:solidFill>
                  <a:srgbClr val="000000"/>
                </a:solidFill>
                <a:latin typeface="Times New Roman" panose="02020603050405020304" pitchFamily="18" charset="0"/>
              </a:rPr>
              <a:t> block. </a:t>
            </a:r>
          </a:p>
          <a:p>
            <a:pPr eaLnBrk="1" hangingPunct="1">
              <a:lnSpc>
                <a:spcPct val="90000"/>
              </a:lnSpc>
            </a:pPr>
            <a:r>
              <a:rPr lang="en-US" altLang="en-US" sz="2500" smtClean="0">
                <a:solidFill>
                  <a:srgbClr val="000000"/>
                </a:solidFill>
                <a:latin typeface="Times New Roman" panose="02020603050405020304" pitchFamily="18" charset="0"/>
              </a:rPr>
              <a:t>Then the program passes the exception to the next outer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block—normally in the calling method—where an associated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block might catch it. </a:t>
            </a:r>
          </a:p>
          <a:p>
            <a:pPr lvl="1" eaLnBrk="1" hangingPunct="1">
              <a:lnSpc>
                <a:spcPct val="90000"/>
              </a:lnSpc>
            </a:pPr>
            <a:r>
              <a:rPr lang="en-US" altLang="en-US" sz="2100" smtClean="0">
                <a:solidFill>
                  <a:srgbClr val="000000"/>
                </a:solidFill>
                <a:latin typeface="Times New Roman" panose="02020603050405020304" pitchFamily="18" charset="0"/>
              </a:rPr>
              <a:t>This process can occur through many levels of </a:t>
            </a:r>
            <a:r>
              <a:rPr lang="en-US" altLang="en-US" sz="2100" smtClean="0">
                <a:solidFill>
                  <a:srgbClr val="000000"/>
                </a:solidFill>
                <a:latin typeface="Lucida Console" panose="020B0609040504020204" pitchFamily="49" charset="0"/>
              </a:rPr>
              <a:t>try</a:t>
            </a:r>
            <a:r>
              <a:rPr lang="en-US" altLang="en-US" sz="2100" smtClean="0">
                <a:solidFill>
                  <a:srgbClr val="000000"/>
                </a:solidFill>
                <a:latin typeface="Times New Roman" panose="02020603050405020304" pitchFamily="18" charset="0"/>
              </a:rPr>
              <a:t> blocks. </a:t>
            </a:r>
          </a:p>
          <a:p>
            <a:pPr lvl="1" eaLnBrk="1" hangingPunct="1">
              <a:lnSpc>
                <a:spcPct val="90000"/>
              </a:lnSpc>
            </a:pPr>
            <a:r>
              <a:rPr lang="en-US" altLang="en-US" sz="2100" smtClean="0">
                <a:solidFill>
                  <a:srgbClr val="000000"/>
                </a:solidFill>
                <a:latin typeface="Times New Roman" panose="02020603050405020304" pitchFamily="18" charset="0"/>
              </a:rPr>
              <a:t>The exception could go </a:t>
            </a:r>
            <a:r>
              <a:rPr lang="en-US" altLang="en-US" sz="2100" i="1" smtClean="0">
                <a:solidFill>
                  <a:srgbClr val="000000"/>
                </a:solidFill>
                <a:latin typeface="Times New Roman" panose="02020603050405020304" pitchFamily="18" charset="0"/>
              </a:rPr>
              <a:t>uncaught</a:t>
            </a:r>
            <a:r>
              <a:rPr lang="en-US" altLang="en-US" sz="21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If a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block throws an exception, the </a:t>
            </a:r>
            <a:r>
              <a:rPr lang="en-US" altLang="en-US" sz="2500" smtClean="0">
                <a:solidFill>
                  <a:srgbClr val="000000"/>
                </a:solidFill>
                <a:latin typeface="Lucida Console" panose="020B0609040504020204" pitchFamily="49" charset="0"/>
              </a:rPr>
              <a:t>finally</a:t>
            </a:r>
            <a:r>
              <a:rPr lang="en-US" altLang="en-US" sz="2500" smtClean="0">
                <a:solidFill>
                  <a:srgbClr val="000000"/>
                </a:solidFill>
                <a:latin typeface="Times New Roman" panose="02020603050405020304" pitchFamily="18" charset="0"/>
              </a:rPr>
              <a:t> block still executes. </a:t>
            </a:r>
          </a:p>
          <a:p>
            <a:pPr lvl="1" eaLnBrk="1" hangingPunct="1">
              <a:lnSpc>
                <a:spcPct val="90000"/>
              </a:lnSpc>
            </a:pPr>
            <a:r>
              <a:rPr lang="en-US" altLang="en-US" sz="2100" smtClean="0">
                <a:solidFill>
                  <a:srgbClr val="000000"/>
                </a:solidFill>
                <a:latin typeface="Times New Roman" panose="02020603050405020304" pitchFamily="18" charset="0"/>
              </a:rPr>
              <a:t>Then the exception is passed to the next outer </a:t>
            </a:r>
            <a:r>
              <a:rPr lang="en-US" altLang="en-US" sz="2100" smtClean="0">
                <a:solidFill>
                  <a:srgbClr val="000000"/>
                </a:solidFill>
                <a:latin typeface="Lucida Console" panose="020B0609040504020204" pitchFamily="49" charset="0"/>
              </a:rPr>
              <a:t>try</a:t>
            </a:r>
            <a:r>
              <a:rPr lang="en-US" altLang="en-US" sz="2100" smtClean="0">
                <a:solidFill>
                  <a:srgbClr val="000000"/>
                </a:solidFill>
                <a:latin typeface="Times New Roman" panose="02020603050405020304" pitchFamily="18" charset="0"/>
              </a:rPr>
              <a:t> block—again, normally in the calling method.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69635" name="Text Placeholder 2"/>
          <p:cNvSpPr>
            <a:spLocks noGrp="1"/>
          </p:cNvSpPr>
          <p:nvPr>
            <p:ph type="body" idx="1"/>
          </p:nvPr>
        </p:nvSpPr>
        <p:spPr>
          <a:xfrm>
            <a:off x="457200" y="1481138"/>
            <a:ext cx="8229600" cy="4767262"/>
          </a:xfrm>
        </p:spPr>
        <p:txBody>
          <a:bodyPr/>
          <a:lstStyle/>
          <a:p>
            <a:pPr eaLnBrk="1" hangingPunct="1"/>
            <a:r>
              <a:rPr lang="en-US" altLang="en-US" sz="2500" smtClean="0">
                <a:solidFill>
                  <a:srgbClr val="000000"/>
                </a:solidFill>
                <a:latin typeface="Times New Roman" panose="02020603050405020304" pitchFamily="18" charset="0"/>
              </a:rPr>
              <a:t>Because a </a:t>
            </a:r>
            <a:r>
              <a:rPr lang="en-US" altLang="en-US" sz="2500" smtClean="0">
                <a:solidFill>
                  <a:srgbClr val="000000"/>
                </a:solidFill>
                <a:latin typeface="Lucida Console" panose="020B0609040504020204" pitchFamily="49" charset="0"/>
              </a:rPr>
              <a:t>finally</a:t>
            </a:r>
            <a:r>
              <a:rPr lang="en-US" altLang="en-US" sz="2500" smtClean="0">
                <a:solidFill>
                  <a:srgbClr val="000000"/>
                </a:solidFill>
                <a:latin typeface="Times New Roman" panose="02020603050405020304" pitchFamily="18" charset="0"/>
              </a:rPr>
              <a:t> block always executes, it typically contains </a:t>
            </a:r>
            <a:r>
              <a:rPr lang="en-US" altLang="en-US" sz="2500" i="1" smtClean="0">
                <a:solidFill>
                  <a:srgbClr val="000000"/>
                </a:solidFill>
                <a:latin typeface="Times New Roman" panose="02020603050405020304" pitchFamily="18" charset="0"/>
              </a:rPr>
              <a:t>resource-release code</a:t>
            </a:r>
            <a:r>
              <a:rPr lang="en-US" altLang="en-US" sz="2500" smtClean="0">
                <a:solidFill>
                  <a:srgbClr val="000000"/>
                </a:solidFill>
                <a:latin typeface="Times New Roman" panose="02020603050405020304" pitchFamily="18" charset="0"/>
              </a:rPr>
              <a:t>. </a:t>
            </a:r>
          </a:p>
          <a:p>
            <a:pPr eaLnBrk="1" hangingPunct="1"/>
            <a:r>
              <a:rPr lang="en-US" altLang="en-US" sz="2500" smtClean="0">
                <a:solidFill>
                  <a:srgbClr val="000000"/>
                </a:solidFill>
                <a:latin typeface="Times New Roman" panose="02020603050405020304" pitchFamily="18" charset="0"/>
              </a:rPr>
              <a:t>Suppose a resource is allocated in a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a:t>
            </a:r>
          </a:p>
          <a:p>
            <a:pPr lvl="1" eaLnBrk="1" hangingPunct="1"/>
            <a:r>
              <a:rPr lang="en-US" altLang="en-US" sz="2100" smtClean="0">
                <a:solidFill>
                  <a:srgbClr val="000000"/>
                </a:solidFill>
                <a:latin typeface="Times New Roman" panose="02020603050405020304" pitchFamily="18" charset="0"/>
              </a:rPr>
              <a:t>If no exception occurs, control proceeds to the </a:t>
            </a:r>
            <a:r>
              <a:rPr lang="en-US" altLang="en-US" sz="2100" smtClean="0">
                <a:solidFill>
                  <a:srgbClr val="000000"/>
                </a:solidFill>
                <a:latin typeface="Lucida Console" panose="020B0609040504020204" pitchFamily="49" charset="0"/>
              </a:rPr>
              <a:t>finally</a:t>
            </a:r>
            <a:r>
              <a:rPr lang="en-US" altLang="en-US" sz="2100" smtClean="0">
                <a:solidFill>
                  <a:srgbClr val="000000"/>
                </a:solidFill>
                <a:latin typeface="Times New Roman" panose="02020603050405020304" pitchFamily="18" charset="0"/>
              </a:rPr>
              <a:t> block, which frees the resource. Control then proceeds to the first statement after the </a:t>
            </a:r>
            <a:r>
              <a:rPr lang="en-US" altLang="en-US" sz="2100" smtClean="0">
                <a:solidFill>
                  <a:srgbClr val="000000"/>
                </a:solidFill>
                <a:latin typeface="Lucida Console" panose="020B0609040504020204" pitchFamily="49" charset="0"/>
              </a:rPr>
              <a:t>finally</a:t>
            </a:r>
            <a:r>
              <a:rPr lang="en-US" altLang="en-US" sz="2100" smtClean="0">
                <a:solidFill>
                  <a:srgbClr val="000000"/>
                </a:solidFill>
                <a:latin typeface="Times New Roman" panose="02020603050405020304" pitchFamily="18" charset="0"/>
              </a:rPr>
              <a:t> block. </a:t>
            </a:r>
          </a:p>
          <a:p>
            <a:pPr lvl="1" eaLnBrk="1" hangingPunct="1"/>
            <a:r>
              <a:rPr lang="en-US" altLang="en-US" sz="2100" smtClean="0">
                <a:solidFill>
                  <a:srgbClr val="000000"/>
                </a:solidFill>
                <a:latin typeface="Times New Roman" panose="02020603050405020304" pitchFamily="18" charset="0"/>
              </a:rPr>
              <a:t>If an exception occurs, the </a:t>
            </a:r>
            <a:r>
              <a:rPr lang="en-US" altLang="en-US" sz="2100" smtClean="0">
                <a:solidFill>
                  <a:srgbClr val="000000"/>
                </a:solidFill>
                <a:latin typeface="Lucida Console" panose="020B0609040504020204" pitchFamily="49" charset="0"/>
              </a:rPr>
              <a:t>try</a:t>
            </a:r>
            <a:r>
              <a:rPr lang="en-US" altLang="en-US" sz="2100" smtClean="0">
                <a:solidFill>
                  <a:srgbClr val="000000"/>
                </a:solidFill>
                <a:latin typeface="Times New Roman" panose="02020603050405020304" pitchFamily="18" charset="0"/>
              </a:rPr>
              <a:t> block </a:t>
            </a:r>
            <a:r>
              <a:rPr lang="en-US" altLang="en-US" sz="2100" i="1" smtClean="0">
                <a:solidFill>
                  <a:srgbClr val="000000"/>
                </a:solidFill>
                <a:latin typeface="Times New Roman" panose="02020603050405020304" pitchFamily="18" charset="0"/>
              </a:rPr>
              <a:t>terminates</a:t>
            </a:r>
            <a:r>
              <a:rPr lang="en-US" altLang="en-US" sz="2100" smtClean="0">
                <a:solidFill>
                  <a:srgbClr val="000000"/>
                </a:solidFill>
                <a:latin typeface="Times New Roman" panose="02020603050405020304" pitchFamily="18" charset="0"/>
              </a:rPr>
              <a:t>. The program catches and processes the exception in one of the corresponding </a:t>
            </a:r>
            <a:r>
              <a:rPr lang="en-US" altLang="en-US" sz="2100" smtClean="0">
                <a:solidFill>
                  <a:srgbClr val="000000"/>
                </a:solidFill>
                <a:latin typeface="Lucida Console" panose="020B0609040504020204" pitchFamily="49" charset="0"/>
              </a:rPr>
              <a:t>catch</a:t>
            </a:r>
            <a:r>
              <a:rPr lang="en-US" altLang="en-US" sz="2100" smtClean="0">
                <a:solidFill>
                  <a:srgbClr val="000000"/>
                </a:solidFill>
                <a:latin typeface="Times New Roman" panose="02020603050405020304" pitchFamily="18" charset="0"/>
              </a:rPr>
              <a:t> blocks, then the </a:t>
            </a:r>
            <a:r>
              <a:rPr lang="en-US" altLang="en-US" sz="2100" smtClean="0">
                <a:solidFill>
                  <a:srgbClr val="000000"/>
                </a:solidFill>
                <a:latin typeface="Lucida Console" panose="020B0609040504020204" pitchFamily="49" charset="0"/>
              </a:rPr>
              <a:t>finally</a:t>
            </a:r>
            <a:r>
              <a:rPr lang="en-US" altLang="en-US" sz="2100" smtClean="0">
                <a:solidFill>
                  <a:srgbClr val="000000"/>
                </a:solidFill>
                <a:latin typeface="Times New Roman" panose="02020603050405020304" pitchFamily="18" charset="0"/>
              </a:rPr>
              <a:t> block </a:t>
            </a:r>
            <a:r>
              <a:rPr lang="en-US" altLang="en-US" sz="2100" i="1" smtClean="0">
                <a:solidFill>
                  <a:srgbClr val="000000"/>
                </a:solidFill>
                <a:latin typeface="Times New Roman" panose="02020603050405020304" pitchFamily="18" charset="0"/>
              </a:rPr>
              <a:t>releases the resource </a:t>
            </a:r>
            <a:r>
              <a:rPr lang="en-US" altLang="en-US" sz="2100" smtClean="0">
                <a:solidFill>
                  <a:srgbClr val="000000"/>
                </a:solidFill>
                <a:latin typeface="Times New Roman" panose="02020603050405020304" pitchFamily="18" charset="0"/>
              </a:rPr>
              <a:t>and control proceeds to the first statement after the </a:t>
            </a:r>
            <a:r>
              <a:rPr lang="en-US" altLang="en-US" sz="2100" smtClean="0">
                <a:solidFill>
                  <a:srgbClr val="000000"/>
                </a:solidFill>
                <a:latin typeface="Lucida Console" panose="020B0609040504020204" pitchFamily="49" charset="0"/>
              </a:rPr>
              <a:t>finally</a:t>
            </a:r>
            <a:r>
              <a:rPr lang="en-US" altLang="en-US" sz="2100" smtClean="0">
                <a:solidFill>
                  <a:srgbClr val="000000"/>
                </a:solidFill>
                <a:latin typeface="Times New Roman" panose="02020603050405020304" pitchFamily="18" charset="0"/>
              </a:rPr>
              <a:t> block. </a:t>
            </a:r>
          </a:p>
          <a:p>
            <a:pPr lvl="1" eaLnBrk="1" hangingPunct="1"/>
            <a:r>
              <a:rPr lang="en-US" altLang="en-US" sz="2100" smtClean="0">
                <a:solidFill>
                  <a:srgbClr val="000000"/>
                </a:solidFill>
                <a:latin typeface="Times New Roman" panose="02020603050405020304" pitchFamily="18" charset="0"/>
              </a:rPr>
              <a:t>If the program doesn’t catch the exception, the </a:t>
            </a:r>
            <a:r>
              <a:rPr lang="en-US" altLang="en-US" sz="2100" smtClean="0">
                <a:solidFill>
                  <a:srgbClr val="000000"/>
                </a:solidFill>
                <a:latin typeface="Lucida Console" panose="020B0609040504020204" pitchFamily="49" charset="0"/>
              </a:rPr>
              <a:t>finally</a:t>
            </a:r>
            <a:r>
              <a:rPr lang="en-US" altLang="en-US" sz="2100" smtClean="0">
                <a:solidFill>
                  <a:srgbClr val="000000"/>
                </a:solidFill>
                <a:latin typeface="Times New Roman" panose="02020603050405020304" pitchFamily="18" charset="0"/>
              </a:rPr>
              <a:t> block </a:t>
            </a:r>
            <a:r>
              <a:rPr lang="en-US" altLang="en-US" sz="2100" i="1" smtClean="0">
                <a:solidFill>
                  <a:srgbClr val="000000"/>
                </a:solidFill>
                <a:latin typeface="Times New Roman" panose="02020603050405020304" pitchFamily="18" charset="0"/>
              </a:rPr>
              <a:t>still</a:t>
            </a:r>
            <a:r>
              <a:rPr lang="en-US" altLang="en-US" sz="2100" smtClean="0">
                <a:solidFill>
                  <a:srgbClr val="000000"/>
                </a:solidFill>
                <a:latin typeface="Times New Roman" panose="02020603050405020304" pitchFamily="18" charset="0"/>
              </a:rPr>
              <a:t> releases the resource and an attempt is made to catch the exception in a calling method.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jhtp_11_Exceptions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jhtp_11_Exceptions_Page_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jhtp_11_Exceptions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11.2  </a:t>
            </a:r>
            <a:r>
              <a:rPr lang="en-US" dirty="0" smtClean="0">
                <a:solidFill>
                  <a:srgbClr val="3380E6"/>
                </a:solidFill>
                <a:latin typeface="Arial"/>
              </a:rPr>
              <a:t>Example: Divide by Zero without Exception Handling (Cont.)</a:t>
            </a:r>
          </a:p>
        </p:txBody>
      </p:sp>
      <p:sp>
        <p:nvSpPr>
          <p:cNvPr id="17411"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Java does not allow division by zero in integer arithmetic. </a:t>
            </a:r>
          </a:p>
          <a:p>
            <a:pPr lvl="1" eaLnBrk="1" hangingPunct="1"/>
            <a:r>
              <a:rPr lang="en-US" altLang="en-US" sz="2100" smtClean="0">
                <a:solidFill>
                  <a:srgbClr val="000000"/>
                </a:solidFill>
                <a:latin typeface="Times New Roman" panose="02020603050405020304" pitchFamily="18" charset="0"/>
              </a:rPr>
              <a:t>Throws an </a:t>
            </a:r>
            <a:r>
              <a:rPr lang="en-US" altLang="en-US" sz="2100" smtClean="0">
                <a:solidFill>
                  <a:srgbClr val="0000FF"/>
                </a:solidFill>
                <a:latin typeface="LucidaSansTypewriter" pitchFamily="49" charset="0"/>
              </a:rPr>
              <a:t>ArithmeticException</a:t>
            </a:r>
            <a:r>
              <a:rPr lang="en-US" altLang="en-US" sz="2100" smtClean="0">
                <a:solidFill>
                  <a:srgbClr val="000000"/>
                </a:solidFill>
                <a:latin typeface="Times New Roman" panose="02020603050405020304" pitchFamily="18" charset="0"/>
              </a:rPr>
              <a:t>.</a:t>
            </a:r>
          </a:p>
          <a:p>
            <a:pPr lvl="1" eaLnBrk="1" hangingPunct="1"/>
            <a:r>
              <a:rPr lang="en-US" altLang="en-US" sz="2100" smtClean="0">
                <a:solidFill>
                  <a:srgbClr val="000000"/>
                </a:solidFill>
                <a:latin typeface="Times New Roman" panose="02020603050405020304" pitchFamily="18" charset="0"/>
              </a:rPr>
              <a:t>Can arise from a several problems, so an error message (e.g., “</a:t>
            </a:r>
            <a:r>
              <a:rPr lang="en-US" altLang="en-US" sz="2100" smtClean="0">
                <a:solidFill>
                  <a:srgbClr val="000000"/>
                </a:solidFill>
                <a:latin typeface="Lucida Console" panose="020B0609040504020204" pitchFamily="49" charset="0"/>
              </a:rPr>
              <a:t>/</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by</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zero</a:t>
            </a:r>
            <a:r>
              <a:rPr lang="en-US" altLang="en-US" sz="2100" smtClean="0">
                <a:solidFill>
                  <a:srgbClr val="000000"/>
                </a:solidFill>
                <a:latin typeface="Times New Roman" panose="02020603050405020304" pitchFamily="18" charset="0"/>
              </a:rPr>
              <a:t>”) provides more specific information. </a:t>
            </a:r>
          </a:p>
          <a:p>
            <a:pPr eaLnBrk="1" hangingPunct="1"/>
            <a:r>
              <a:rPr lang="en-US" altLang="en-US" sz="2500" smtClean="0">
                <a:solidFill>
                  <a:srgbClr val="000000"/>
                </a:solidFill>
                <a:latin typeface="Times New Roman" panose="02020603050405020304" pitchFamily="18" charset="0"/>
              </a:rPr>
              <a:t>Java </a:t>
            </a:r>
            <a:r>
              <a:rPr lang="en-US" altLang="en-US" sz="2500" i="1" smtClean="0">
                <a:solidFill>
                  <a:srgbClr val="000000"/>
                </a:solidFill>
                <a:latin typeface="Times New Roman" panose="02020603050405020304" pitchFamily="18" charset="0"/>
              </a:rPr>
              <a:t>does </a:t>
            </a:r>
            <a:r>
              <a:rPr lang="en-US" altLang="en-US" sz="2500" smtClean="0">
                <a:solidFill>
                  <a:srgbClr val="000000"/>
                </a:solidFill>
                <a:latin typeface="Times New Roman" panose="02020603050405020304" pitchFamily="18" charset="0"/>
              </a:rPr>
              <a:t>allow division by zero with floating-point values. </a:t>
            </a:r>
          </a:p>
          <a:p>
            <a:pPr lvl="1" eaLnBrk="1" hangingPunct="1"/>
            <a:r>
              <a:rPr lang="en-US" altLang="en-US" sz="2100" smtClean="0">
                <a:solidFill>
                  <a:srgbClr val="000000"/>
                </a:solidFill>
                <a:latin typeface="Times New Roman" panose="02020603050405020304" pitchFamily="18" charset="0"/>
              </a:rPr>
              <a:t>Such a calculation results in the value positive or negative infinity</a:t>
            </a:r>
          </a:p>
          <a:p>
            <a:pPr lvl="1" eaLnBrk="1" hangingPunct="1"/>
            <a:r>
              <a:rPr lang="en-US" altLang="en-US" sz="2100" smtClean="0">
                <a:solidFill>
                  <a:srgbClr val="000000"/>
                </a:solidFill>
                <a:latin typeface="Times New Roman" panose="02020603050405020304" pitchFamily="18" charset="0"/>
              </a:rPr>
              <a:t>Floating-point value that displays as </a:t>
            </a:r>
            <a:r>
              <a:rPr lang="en-US" altLang="en-US" sz="2100" smtClean="0">
                <a:solidFill>
                  <a:srgbClr val="000000"/>
                </a:solidFill>
                <a:latin typeface="Lucida Console" panose="020B0609040504020204" pitchFamily="49" charset="0"/>
              </a:rPr>
              <a:t>Infinity</a:t>
            </a:r>
            <a:r>
              <a:rPr lang="en-US" altLang="en-US" sz="2100" smtClean="0">
                <a:solidFill>
                  <a:srgbClr val="000000"/>
                </a:solidFill>
                <a:latin typeface="Times New Roman" panose="02020603050405020304" pitchFamily="18" charset="0"/>
              </a:rPr>
              <a:t> or -</a:t>
            </a:r>
            <a:r>
              <a:rPr lang="en-US" altLang="en-US" sz="2100" smtClean="0">
                <a:solidFill>
                  <a:srgbClr val="000000"/>
                </a:solidFill>
                <a:latin typeface="Lucida Console" panose="020B0609040504020204" pitchFamily="49" charset="0"/>
              </a:rPr>
              <a:t>Infinity</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If 0.0 is divided by 0.0, the result is NaN (not a number), which is represented as a floating-point value that displays as </a:t>
            </a:r>
            <a:r>
              <a:rPr lang="en-US" altLang="en-US" sz="2100" smtClean="0">
                <a:solidFill>
                  <a:srgbClr val="000000"/>
                </a:solidFill>
                <a:latin typeface="Lucida Console" panose="020B0609040504020204" pitchFamily="49" charset="0"/>
              </a:rPr>
              <a:t>NaN</a:t>
            </a:r>
            <a:r>
              <a:rPr lang="en-US" altLang="en-US" sz="21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jhtp_11_Exceptions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7475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Lucida Console" panose="020B0609040504020204" pitchFamily="49" charset="0"/>
              </a:rPr>
              <a:t>System.out</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System.err</a:t>
            </a:r>
            <a:r>
              <a:rPr lang="en-US" altLang="en-US" smtClean="0">
                <a:solidFill>
                  <a:srgbClr val="000000"/>
                </a:solidFill>
                <a:latin typeface="Times New Roman" panose="02020603050405020304" pitchFamily="18" charset="0"/>
              </a:rPr>
              <a:t> are </a:t>
            </a:r>
            <a:r>
              <a:rPr lang="en-US" altLang="en-US" smtClean="0">
                <a:solidFill>
                  <a:srgbClr val="0000FF"/>
                </a:solidFill>
                <a:latin typeface="Times New Roman" panose="02020603050405020304" pitchFamily="18" charset="0"/>
              </a:rPr>
              <a:t>streams</a:t>
            </a:r>
            <a:r>
              <a:rPr lang="en-US" altLang="en-US" smtClean="0">
                <a:solidFill>
                  <a:srgbClr val="000000"/>
                </a:solidFill>
                <a:latin typeface="Times New Roman" panose="02020603050405020304" pitchFamily="18" charset="0"/>
              </a:rPr>
              <a:t>—a sequence of bytes. </a:t>
            </a:r>
          </a:p>
          <a:p>
            <a:pPr lvl="1" eaLnBrk="1" hangingPunct="1">
              <a:lnSpc>
                <a:spcPct val="90000"/>
              </a:lnSpc>
            </a:pPr>
            <a:r>
              <a:rPr lang="en-US" altLang="en-US" smtClean="0">
                <a:solidFill>
                  <a:srgbClr val="000000"/>
                </a:solidFill>
                <a:latin typeface="Lucida Console" panose="020B0609040504020204" pitchFamily="49" charset="0"/>
              </a:rPr>
              <a:t>System.out</a:t>
            </a:r>
            <a:r>
              <a:rPr lang="en-US" altLang="en-US" smtClean="0">
                <a:solidFill>
                  <a:srgbClr val="000000"/>
                </a:solidFill>
                <a:latin typeface="Times New Roman" panose="02020603050405020304" pitchFamily="18" charset="0"/>
              </a:rPr>
              <a:t> (the </a:t>
            </a:r>
            <a:r>
              <a:rPr lang="en-US" altLang="en-US" smtClean="0">
                <a:solidFill>
                  <a:srgbClr val="0000FF"/>
                </a:solidFill>
                <a:latin typeface="Times New Roman" panose="02020603050405020304" pitchFamily="18" charset="0"/>
              </a:rPr>
              <a:t>standard output stream</a:t>
            </a:r>
            <a:r>
              <a:rPr lang="en-US" altLang="en-US" smtClean="0">
                <a:solidFill>
                  <a:srgbClr val="000000"/>
                </a:solidFill>
                <a:latin typeface="Times New Roman" panose="02020603050405020304" pitchFamily="18" charset="0"/>
              </a:rPr>
              <a:t>) displays output</a:t>
            </a:r>
          </a:p>
          <a:p>
            <a:pPr lvl="1" eaLnBrk="1" hangingPunct="1">
              <a:lnSpc>
                <a:spcPct val="90000"/>
              </a:lnSpc>
            </a:pPr>
            <a:r>
              <a:rPr lang="en-US" altLang="en-US" smtClean="0">
                <a:solidFill>
                  <a:srgbClr val="000000"/>
                </a:solidFill>
                <a:latin typeface="Lucida Console" panose="020B0609040504020204" pitchFamily="49" charset="0"/>
              </a:rPr>
              <a:t>System.err</a:t>
            </a:r>
            <a:r>
              <a:rPr lang="en-US" altLang="en-US" smtClean="0">
                <a:solidFill>
                  <a:srgbClr val="000000"/>
                </a:solidFill>
                <a:latin typeface="Times New Roman" panose="02020603050405020304" pitchFamily="18" charset="0"/>
              </a:rPr>
              <a:t> (the </a:t>
            </a:r>
            <a:r>
              <a:rPr lang="en-US" altLang="en-US" smtClean="0">
                <a:solidFill>
                  <a:srgbClr val="0000FF"/>
                </a:solidFill>
                <a:latin typeface="Times New Roman" panose="02020603050405020304" pitchFamily="18" charset="0"/>
              </a:rPr>
              <a:t>standard error stream</a:t>
            </a:r>
            <a:r>
              <a:rPr lang="en-US" altLang="en-US" smtClean="0">
                <a:solidFill>
                  <a:srgbClr val="000000"/>
                </a:solidFill>
                <a:latin typeface="Times New Roman" panose="02020603050405020304" pitchFamily="18" charset="0"/>
              </a:rPr>
              <a:t>) displays errors</a:t>
            </a:r>
          </a:p>
          <a:p>
            <a:pPr eaLnBrk="1" hangingPunct="1">
              <a:lnSpc>
                <a:spcPct val="90000"/>
              </a:lnSpc>
            </a:pPr>
            <a:r>
              <a:rPr lang="en-US" altLang="en-US" smtClean="0">
                <a:solidFill>
                  <a:srgbClr val="000000"/>
                </a:solidFill>
                <a:latin typeface="Times New Roman" panose="02020603050405020304" pitchFamily="18" charset="0"/>
              </a:rPr>
              <a:t>Output from these streams can be redirected (e.g., to a file). </a:t>
            </a:r>
          </a:p>
          <a:p>
            <a:pPr eaLnBrk="1" hangingPunct="1">
              <a:lnSpc>
                <a:spcPct val="90000"/>
              </a:lnSpc>
            </a:pPr>
            <a:r>
              <a:rPr lang="en-US" altLang="en-US" smtClean="0">
                <a:solidFill>
                  <a:srgbClr val="000000"/>
                </a:solidFill>
                <a:latin typeface="Times New Roman" panose="02020603050405020304" pitchFamily="18" charset="0"/>
              </a:rPr>
              <a:t>Using two different streams enables you to easily separate error messages from other output. </a:t>
            </a:r>
          </a:p>
          <a:p>
            <a:pPr lvl="1" eaLnBrk="1" hangingPunct="1">
              <a:lnSpc>
                <a:spcPct val="90000"/>
              </a:lnSpc>
            </a:pPr>
            <a:r>
              <a:rPr lang="en-US" altLang="en-US" smtClean="0">
                <a:solidFill>
                  <a:srgbClr val="000000"/>
                </a:solidFill>
                <a:latin typeface="Times New Roman" panose="02020603050405020304" pitchFamily="18" charset="0"/>
              </a:rPr>
              <a:t>Data output from </a:t>
            </a:r>
            <a:r>
              <a:rPr lang="en-US" altLang="en-US" smtClean="0">
                <a:solidFill>
                  <a:srgbClr val="000000"/>
                </a:solidFill>
                <a:latin typeface="Lucida Console" panose="020B0609040504020204" pitchFamily="49" charset="0"/>
              </a:rPr>
              <a:t>System.err</a:t>
            </a:r>
            <a:r>
              <a:rPr lang="en-US" altLang="en-US" smtClean="0">
                <a:solidFill>
                  <a:srgbClr val="000000"/>
                </a:solidFill>
                <a:latin typeface="Times New Roman" panose="02020603050405020304" pitchFamily="18" charset="0"/>
              </a:rPr>
              <a:t> could be sent to a log file</a:t>
            </a:r>
          </a:p>
          <a:p>
            <a:pPr lvl="1" eaLnBrk="1" hangingPunct="1">
              <a:lnSpc>
                <a:spcPct val="90000"/>
              </a:lnSpc>
            </a:pPr>
            <a:r>
              <a:rPr lang="en-US" altLang="en-US" smtClean="0">
                <a:solidFill>
                  <a:srgbClr val="000000"/>
                </a:solidFill>
                <a:latin typeface="Times New Roman" panose="02020603050405020304" pitchFamily="18" charset="0"/>
              </a:rPr>
              <a:t>Data output from </a:t>
            </a:r>
            <a:r>
              <a:rPr lang="en-US" altLang="en-US" smtClean="0">
                <a:solidFill>
                  <a:srgbClr val="000000"/>
                </a:solidFill>
                <a:latin typeface="Lucida Console" panose="020B0609040504020204" pitchFamily="49" charset="0"/>
              </a:rPr>
              <a:t>System.out</a:t>
            </a:r>
            <a:r>
              <a:rPr lang="en-US" altLang="en-US" smtClean="0">
                <a:solidFill>
                  <a:srgbClr val="000000"/>
                </a:solidFill>
                <a:latin typeface="Times New Roman" panose="02020603050405020304" pitchFamily="18" charset="0"/>
              </a:rPr>
              <a:t> can be displayed on the screen</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75779" name="Text Placeholder 2"/>
          <p:cNvSpPr>
            <a:spLocks noGrp="1"/>
          </p:cNvSpPr>
          <p:nvPr>
            <p:ph type="body" idx="1"/>
          </p:nvPr>
        </p:nvSpPr>
        <p:spPr/>
        <p:txBody>
          <a:bodyPr/>
          <a:lstStyle/>
          <a:p>
            <a:pPr eaLnBrk="1" hangingPunct="1"/>
            <a:r>
              <a:rPr lang="en-US" altLang="en-US" smtClean="0">
                <a:solidFill>
                  <a:srgbClr val="0000FF"/>
                </a:solidFill>
                <a:latin typeface="LucidaSansTypewriter" pitchFamily="49" charset="0"/>
              </a:rPr>
              <a:t>throw</a:t>
            </a:r>
            <a:r>
              <a:rPr lang="en-US" altLang="en-US" smtClean="0">
                <a:solidFill>
                  <a:srgbClr val="0000FF"/>
                </a:solidFill>
                <a:latin typeface="Times New Roman" panose="02020603050405020304" pitchFamily="18" charset="0"/>
              </a:rPr>
              <a:t> statement</a:t>
            </a:r>
            <a:r>
              <a:rPr lang="en-US" altLang="en-US" smtClean="0">
                <a:solidFill>
                  <a:srgbClr val="000000"/>
                </a:solidFill>
                <a:latin typeface="Times New Roman" panose="02020603050405020304" pitchFamily="18" charset="0"/>
              </a:rPr>
              <a:t>—indicates that an exception has occurred. </a:t>
            </a:r>
          </a:p>
          <a:p>
            <a:pPr lvl="1" eaLnBrk="1" hangingPunct="1"/>
            <a:r>
              <a:rPr lang="en-US" altLang="en-US" smtClean="0">
                <a:solidFill>
                  <a:srgbClr val="000000"/>
                </a:solidFill>
                <a:latin typeface="Times New Roman" panose="02020603050405020304" pitchFamily="18" charset="0"/>
              </a:rPr>
              <a:t>Used to throw exceptions.</a:t>
            </a:r>
          </a:p>
          <a:p>
            <a:pPr lvl="1" eaLnBrk="1" hangingPunct="1"/>
            <a:r>
              <a:rPr lang="en-US" altLang="en-US" smtClean="0">
                <a:solidFill>
                  <a:srgbClr val="000000"/>
                </a:solidFill>
                <a:latin typeface="Times New Roman" panose="02020603050405020304" pitchFamily="18" charset="0"/>
              </a:rPr>
              <a:t>Indicates to client code that an error has occurred. </a:t>
            </a:r>
          </a:p>
          <a:p>
            <a:pPr lvl="1" eaLnBrk="1" hangingPunct="1"/>
            <a:r>
              <a:rPr lang="en-US" altLang="en-US" smtClean="0">
                <a:solidFill>
                  <a:srgbClr val="000000"/>
                </a:solidFill>
                <a:latin typeface="Times New Roman" panose="02020603050405020304" pitchFamily="18" charset="0"/>
              </a:rPr>
              <a:t>Specifies an object to be thrown. </a:t>
            </a:r>
          </a:p>
          <a:p>
            <a:pPr lvl="1" eaLnBrk="1" hangingPunct="1"/>
            <a:r>
              <a:rPr lang="en-US" altLang="en-US" smtClean="0">
                <a:solidFill>
                  <a:srgbClr val="000000"/>
                </a:solidFill>
                <a:latin typeface="Times New Roman" panose="02020603050405020304" pitchFamily="18" charset="0"/>
              </a:rPr>
              <a:t>The operand of a </a:t>
            </a:r>
            <a:r>
              <a:rPr lang="en-US" altLang="en-US" smtClean="0">
                <a:solidFill>
                  <a:srgbClr val="000000"/>
                </a:solidFill>
                <a:latin typeface="Lucida Console" panose="020B0609040504020204" pitchFamily="49" charset="0"/>
              </a:rPr>
              <a:t>throw</a:t>
            </a:r>
            <a:r>
              <a:rPr lang="en-US" altLang="en-US" smtClean="0">
                <a:solidFill>
                  <a:srgbClr val="000000"/>
                </a:solidFill>
                <a:latin typeface="Times New Roman" panose="02020603050405020304" pitchFamily="18" charset="0"/>
              </a:rPr>
              <a:t> can be of any class derived from class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jhtp_11_Exceptions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jhtp_11_Exceptions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11_Exceptions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11.6  </a:t>
            </a:r>
            <a:r>
              <a:rPr lang="en-US" dirty="0" smtClean="0">
                <a:solidFill>
                  <a:srgbClr val="3380E6"/>
                </a:solidFill>
                <a:latin typeface="Lucida Console"/>
              </a:rPr>
              <a:t>finally</a:t>
            </a:r>
            <a:r>
              <a:rPr lang="en-US" dirty="0" smtClean="0">
                <a:solidFill>
                  <a:srgbClr val="3380E6"/>
                </a:solidFill>
                <a:latin typeface="Arial"/>
              </a:rPr>
              <a:t> Block (Cont.)</a:t>
            </a:r>
          </a:p>
        </p:txBody>
      </p:sp>
      <p:sp>
        <p:nvSpPr>
          <p:cNvPr id="79875" name="Text Placeholder 2"/>
          <p:cNvSpPr>
            <a:spLocks noGrp="1"/>
          </p:cNvSpPr>
          <p:nvPr>
            <p:ph type="body" idx="1"/>
          </p:nvPr>
        </p:nvSpPr>
        <p:spPr/>
        <p:txBody>
          <a:bodyPr/>
          <a:lstStyle/>
          <a:p>
            <a:pPr eaLnBrk="1" hangingPunct="1"/>
            <a:r>
              <a:rPr lang="en-US" altLang="en-US" smtClean="0">
                <a:solidFill>
                  <a:srgbClr val="0000FF"/>
                </a:solidFill>
                <a:latin typeface="Times New Roman" panose="02020603050405020304" pitchFamily="18" charset="0"/>
              </a:rPr>
              <a:t>Rethrow an exception</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Done when a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cannot process that exception or can only partially process it. </a:t>
            </a:r>
          </a:p>
          <a:p>
            <a:pPr lvl="1" eaLnBrk="1" hangingPunct="1"/>
            <a:r>
              <a:rPr lang="en-US" altLang="en-US" smtClean="0">
                <a:solidFill>
                  <a:srgbClr val="000000"/>
                </a:solidFill>
                <a:latin typeface="Times New Roman" panose="02020603050405020304" pitchFamily="18" charset="0"/>
              </a:rPr>
              <a:t>Defers the exception handling (or perhaps a portion of it) to another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 associated with an outer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statement. </a:t>
            </a:r>
          </a:p>
          <a:p>
            <a:pPr eaLnBrk="1" hangingPunct="1"/>
            <a:r>
              <a:rPr lang="en-US" altLang="en-US" smtClean="0">
                <a:solidFill>
                  <a:srgbClr val="000000"/>
                </a:solidFill>
                <a:latin typeface="Times New Roman" panose="02020603050405020304" pitchFamily="18" charset="0"/>
              </a:rPr>
              <a:t>Rethrow by using the </a:t>
            </a:r>
            <a:r>
              <a:rPr lang="en-US" altLang="en-US" smtClean="0">
                <a:solidFill>
                  <a:srgbClr val="0000FF"/>
                </a:solidFill>
                <a:latin typeface="LucidaSansTypewriter" pitchFamily="49" charset="0"/>
              </a:rPr>
              <a:t>throw</a:t>
            </a:r>
            <a:r>
              <a:rPr lang="en-US" altLang="en-US" smtClean="0">
                <a:solidFill>
                  <a:srgbClr val="0000FF"/>
                </a:solidFill>
                <a:latin typeface="Times New Roman" panose="02020603050405020304" pitchFamily="18" charset="0"/>
              </a:rPr>
              <a:t> keyword</a:t>
            </a:r>
            <a:r>
              <a:rPr lang="en-US" altLang="en-US" smtClean="0">
                <a:solidFill>
                  <a:srgbClr val="000000"/>
                </a:solidFill>
                <a:latin typeface="Times New Roman" panose="02020603050405020304" pitchFamily="18" charset="0"/>
              </a:rPr>
              <a:t>, followed by a reference to the exception object that was just caught. </a:t>
            </a:r>
          </a:p>
          <a:p>
            <a:pPr eaLnBrk="1" hangingPunct="1"/>
            <a:r>
              <a:rPr lang="en-US" altLang="en-US" smtClean="0">
                <a:solidFill>
                  <a:srgbClr val="000000"/>
                </a:solidFill>
                <a:latin typeface="Times New Roman" panose="02020603050405020304" pitchFamily="18" charset="0"/>
              </a:rPr>
              <a:t>When a rethrow occurs, the </a:t>
            </a:r>
            <a:r>
              <a:rPr lang="en-US" altLang="en-US" i="1" smtClean="0">
                <a:solidFill>
                  <a:srgbClr val="000000"/>
                </a:solidFill>
                <a:latin typeface="Times New Roman" panose="02020603050405020304" pitchFamily="18" charset="0"/>
              </a:rPr>
              <a:t>next enclosing </a:t>
            </a:r>
            <a:r>
              <a:rPr lang="en-US" altLang="en-US" i="1" smtClean="0">
                <a:solidFill>
                  <a:srgbClr val="000000"/>
                </a:solidFill>
                <a:latin typeface="Lucida Console" panose="020B0609040504020204" pitchFamily="49" charset="0"/>
              </a:rPr>
              <a:t>try</a:t>
            </a:r>
            <a:r>
              <a:rPr lang="en-US" altLang="en-US" i="1" smtClean="0">
                <a:solidFill>
                  <a:srgbClr val="000000"/>
                </a:solidFill>
                <a:latin typeface="Times New Roman" panose="02020603050405020304" pitchFamily="18" charset="0"/>
              </a:rPr>
              <a:t> block </a:t>
            </a:r>
            <a:r>
              <a:rPr lang="en-US" altLang="en-US" smtClean="0">
                <a:solidFill>
                  <a:srgbClr val="000000"/>
                </a:solidFill>
                <a:latin typeface="Times New Roman" panose="02020603050405020304" pitchFamily="18" charset="0"/>
              </a:rPr>
              <a:t>detects the exception, and that </a:t>
            </a:r>
            <a:r>
              <a:rPr lang="en-US" altLang="en-US" smtClean="0">
                <a:solidFill>
                  <a:srgbClr val="000000"/>
                </a:solidFill>
                <a:latin typeface="Lucida Console" panose="020B0609040504020204" pitchFamily="49" charset="0"/>
              </a:rPr>
              <a:t>try</a:t>
            </a:r>
            <a:r>
              <a:rPr lang="en-US" altLang="en-US" smtClean="0">
                <a:solidFill>
                  <a:srgbClr val="000000"/>
                </a:solidFill>
                <a:latin typeface="Times New Roman" panose="02020603050405020304" pitchFamily="18" charset="0"/>
              </a:rPr>
              <a:t> block’s </a:t>
            </a:r>
            <a:r>
              <a:rPr lang="en-US" altLang="en-US" smtClean="0">
                <a:solidFill>
                  <a:srgbClr val="000000"/>
                </a:solidFill>
                <a:latin typeface="Lucida Console" panose="020B0609040504020204" pitchFamily="49" charset="0"/>
              </a:rPr>
              <a:t>catch</a:t>
            </a:r>
            <a:r>
              <a:rPr lang="en-US" altLang="en-US" smtClean="0">
                <a:solidFill>
                  <a:srgbClr val="000000"/>
                </a:solidFill>
                <a:latin typeface="Times New Roman" panose="02020603050405020304" pitchFamily="18" charset="0"/>
              </a:rPr>
              <a:t> blocks attempt to handle it.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jhtp_11_Exceptions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jhtp_11_Exceptions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jhtp_11_Exceptions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jhtp_11_Exceptions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jhtp_11_Exceptions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11.7  </a:t>
            </a:r>
            <a:r>
              <a:rPr lang="en-US" dirty="0" smtClean="0">
                <a:solidFill>
                  <a:srgbClr val="3380E6"/>
                </a:solidFill>
                <a:latin typeface="Arial"/>
              </a:rPr>
              <a:t>Stack Unwinding and Obtaining Information from an Exception Object</a:t>
            </a:r>
          </a:p>
        </p:txBody>
      </p:sp>
      <p:sp>
        <p:nvSpPr>
          <p:cNvPr id="84995" name="Text Placeholder 2"/>
          <p:cNvSpPr>
            <a:spLocks noGrp="1"/>
          </p:cNvSpPr>
          <p:nvPr>
            <p:ph type="body" idx="1"/>
          </p:nvPr>
        </p:nvSpPr>
        <p:spPr/>
        <p:txBody>
          <a:bodyPr>
            <a:normAutofit lnSpcReduction="10000"/>
          </a:bodyPr>
          <a:lstStyle/>
          <a:p>
            <a:pPr eaLnBrk="1" hangingPunct="1">
              <a:lnSpc>
                <a:spcPct val="90000"/>
              </a:lnSpc>
            </a:pPr>
            <a:r>
              <a:rPr lang="en-US" altLang="en-US" sz="2500" smtClean="0">
                <a:solidFill>
                  <a:srgbClr val="000000"/>
                </a:solidFill>
                <a:latin typeface="Times New Roman" panose="02020603050405020304" pitchFamily="18" charset="0"/>
              </a:rPr>
              <a:t> </a:t>
            </a:r>
            <a:r>
              <a:rPr lang="en-US" altLang="en-US" sz="2500" smtClean="0">
                <a:solidFill>
                  <a:srgbClr val="0000FF"/>
                </a:solidFill>
                <a:latin typeface="Times New Roman" panose="02020603050405020304" pitchFamily="18" charset="0"/>
              </a:rPr>
              <a:t>Stack unwinding</a:t>
            </a:r>
            <a:r>
              <a:rPr lang="en-US" altLang="en-US" sz="2500" smtClean="0">
                <a:solidFill>
                  <a:srgbClr val="000000"/>
                </a:solidFill>
                <a:latin typeface="Times New Roman" panose="02020603050405020304" pitchFamily="18" charset="0"/>
              </a:rPr>
              <a:t>—When an exception is thrown but not caught in a particular scope, the method-call stack is “unwound” </a:t>
            </a:r>
          </a:p>
          <a:p>
            <a:pPr eaLnBrk="1" hangingPunct="1">
              <a:lnSpc>
                <a:spcPct val="90000"/>
              </a:lnSpc>
            </a:pPr>
            <a:r>
              <a:rPr lang="en-US" altLang="en-US" sz="2500" smtClean="0">
                <a:solidFill>
                  <a:srgbClr val="000000"/>
                </a:solidFill>
                <a:latin typeface="Times New Roman" panose="02020603050405020304" pitchFamily="18" charset="0"/>
              </a:rPr>
              <a:t>An attempt is made to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the exception in the next outer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a:t>
            </a:r>
          </a:p>
          <a:p>
            <a:pPr eaLnBrk="1" hangingPunct="1">
              <a:lnSpc>
                <a:spcPct val="90000"/>
              </a:lnSpc>
            </a:pPr>
            <a:r>
              <a:rPr lang="en-US" altLang="en-US" sz="2500" smtClean="0">
                <a:solidFill>
                  <a:srgbClr val="000000"/>
                </a:solidFill>
                <a:latin typeface="Times New Roman" panose="02020603050405020304" pitchFamily="18" charset="0"/>
              </a:rPr>
              <a:t>All local variables in the unwound method go out of scope and control returns to the statement that originally invoked that method. </a:t>
            </a:r>
          </a:p>
          <a:p>
            <a:pPr eaLnBrk="1" hangingPunct="1">
              <a:lnSpc>
                <a:spcPct val="90000"/>
              </a:lnSpc>
            </a:pPr>
            <a:r>
              <a:rPr lang="en-US" altLang="en-US" sz="2500" smtClean="0">
                <a:solidFill>
                  <a:srgbClr val="000000"/>
                </a:solidFill>
                <a:latin typeface="Times New Roman" panose="02020603050405020304" pitchFamily="18" charset="0"/>
              </a:rPr>
              <a:t>If a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encloses that statement, an attempt is made to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the exception. </a:t>
            </a:r>
          </a:p>
          <a:p>
            <a:pPr eaLnBrk="1" hangingPunct="1">
              <a:lnSpc>
                <a:spcPct val="90000"/>
              </a:lnSpc>
            </a:pPr>
            <a:r>
              <a:rPr lang="en-US" altLang="en-US" sz="2500" smtClean="0">
                <a:solidFill>
                  <a:srgbClr val="000000"/>
                </a:solidFill>
                <a:latin typeface="Times New Roman" panose="02020603050405020304" pitchFamily="18" charset="0"/>
              </a:rPr>
              <a:t>If a </a:t>
            </a:r>
            <a:r>
              <a:rPr lang="en-US" altLang="en-US" sz="2500" smtClean="0">
                <a:solidFill>
                  <a:srgbClr val="000000"/>
                </a:solidFill>
                <a:latin typeface="Lucida Console" panose="020B0609040504020204" pitchFamily="49" charset="0"/>
              </a:rPr>
              <a:t>try</a:t>
            </a:r>
            <a:r>
              <a:rPr lang="en-US" altLang="en-US" sz="2500" smtClean="0">
                <a:solidFill>
                  <a:srgbClr val="000000"/>
                </a:solidFill>
                <a:latin typeface="Times New Roman" panose="02020603050405020304" pitchFamily="18" charset="0"/>
              </a:rPr>
              <a:t> block does not enclose that statement or if the exception is not caught, stack unwinding occurs again.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jhtp_11_Exceptions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jhtp_11_Exceptions_Page_4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jhtp_11_Exceptions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jhtp_11_Exceptions_Page_4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jhtp_11_Exceptions_Page_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jhtp_11_Exceptions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jhtp_11_Exceptions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11.8  </a:t>
            </a:r>
            <a:r>
              <a:rPr lang="en-US" dirty="0" smtClean="0">
                <a:solidFill>
                  <a:srgbClr val="3380E6"/>
                </a:solidFill>
                <a:latin typeface="Arial"/>
              </a:rPr>
              <a:t>Chained Exceptions</a:t>
            </a:r>
          </a:p>
        </p:txBody>
      </p:sp>
      <p:sp>
        <p:nvSpPr>
          <p:cNvPr id="93187" name="Text Placeholder 2"/>
          <p:cNvSpPr>
            <a:spLocks noGrp="1"/>
          </p:cNvSpPr>
          <p:nvPr>
            <p:ph type="body" idx="1"/>
          </p:nvPr>
        </p:nvSpPr>
        <p:spPr/>
        <p:txBody>
          <a:bodyPr>
            <a:normAutofit lnSpcReduction="10000"/>
          </a:bodyPr>
          <a:lstStyle/>
          <a:p>
            <a:pPr eaLnBrk="1" hangingPunct="1">
              <a:lnSpc>
                <a:spcPct val="90000"/>
              </a:lnSpc>
            </a:pPr>
            <a:r>
              <a:rPr lang="en-US" altLang="en-US" sz="2500" smtClean="0">
                <a:solidFill>
                  <a:srgbClr val="000000"/>
                </a:solidFill>
                <a:latin typeface="Times New Roman" panose="02020603050405020304" pitchFamily="18" charset="0"/>
              </a:rPr>
              <a:t>Sometimes a method responds to an exception by throwing a different exception type that is specific to the current application. </a:t>
            </a:r>
          </a:p>
          <a:p>
            <a:pPr eaLnBrk="1" hangingPunct="1">
              <a:lnSpc>
                <a:spcPct val="90000"/>
              </a:lnSpc>
            </a:pPr>
            <a:r>
              <a:rPr lang="en-US" altLang="en-US" sz="2500" smtClean="0">
                <a:solidFill>
                  <a:srgbClr val="000000"/>
                </a:solidFill>
                <a:latin typeface="Times New Roman" panose="02020603050405020304" pitchFamily="18" charset="0"/>
              </a:rPr>
              <a:t>If a </a:t>
            </a:r>
            <a:r>
              <a:rPr lang="en-US" altLang="en-US" sz="2500" smtClean="0">
                <a:solidFill>
                  <a:srgbClr val="000000"/>
                </a:solidFill>
                <a:latin typeface="Lucida Console" panose="020B0609040504020204" pitchFamily="49" charset="0"/>
              </a:rPr>
              <a:t>catch</a:t>
            </a:r>
            <a:r>
              <a:rPr lang="en-US" altLang="en-US" sz="2500" smtClean="0">
                <a:solidFill>
                  <a:srgbClr val="000000"/>
                </a:solidFill>
                <a:latin typeface="Times New Roman" panose="02020603050405020304" pitchFamily="18" charset="0"/>
              </a:rPr>
              <a:t> block throws a new exception, the original exception’s information and stack trace are </a:t>
            </a:r>
            <a:r>
              <a:rPr lang="en-US" altLang="en-US" sz="2500" i="1" smtClean="0">
                <a:solidFill>
                  <a:srgbClr val="000000"/>
                </a:solidFill>
                <a:latin typeface="Times New Roman" panose="02020603050405020304" pitchFamily="18" charset="0"/>
              </a:rPr>
              <a:t>lost</a:t>
            </a:r>
            <a:r>
              <a:rPr lang="en-US" altLang="en-US" sz="2500" smtClean="0">
                <a:solidFill>
                  <a:srgbClr val="000000"/>
                </a:solidFill>
                <a:latin typeface="Times New Roman" panose="02020603050405020304" pitchFamily="18" charset="0"/>
              </a:rPr>
              <a:t>. </a:t>
            </a:r>
          </a:p>
          <a:p>
            <a:pPr eaLnBrk="1" hangingPunct="1">
              <a:lnSpc>
                <a:spcPct val="90000"/>
              </a:lnSpc>
            </a:pPr>
            <a:r>
              <a:rPr lang="en-US" altLang="en-US" sz="2500" smtClean="0">
                <a:solidFill>
                  <a:srgbClr val="000000"/>
                </a:solidFill>
                <a:latin typeface="Times New Roman" panose="02020603050405020304" pitchFamily="18" charset="0"/>
              </a:rPr>
              <a:t>Earlier Java versions provided no mechanism to wrap the original exception information with the new exception’s information. </a:t>
            </a:r>
          </a:p>
          <a:p>
            <a:pPr lvl="1" eaLnBrk="1" hangingPunct="1">
              <a:lnSpc>
                <a:spcPct val="90000"/>
              </a:lnSpc>
            </a:pPr>
            <a:r>
              <a:rPr lang="en-US" altLang="en-US" sz="2100" smtClean="0">
                <a:solidFill>
                  <a:srgbClr val="000000"/>
                </a:solidFill>
                <a:latin typeface="Times New Roman" panose="02020603050405020304" pitchFamily="18" charset="0"/>
              </a:rPr>
              <a:t>This made debugging such problems particularly difficult. </a:t>
            </a:r>
          </a:p>
          <a:p>
            <a:pPr eaLnBrk="1" hangingPunct="1">
              <a:lnSpc>
                <a:spcPct val="90000"/>
              </a:lnSpc>
            </a:pPr>
            <a:r>
              <a:rPr lang="en-US" altLang="en-US" sz="2500" smtClean="0">
                <a:solidFill>
                  <a:srgbClr val="0000FF"/>
                </a:solidFill>
                <a:latin typeface="Times New Roman" panose="02020603050405020304" pitchFamily="18" charset="0"/>
              </a:rPr>
              <a:t>Chained exceptions</a:t>
            </a:r>
            <a:r>
              <a:rPr lang="en-US" altLang="en-US" sz="2500" smtClean="0">
                <a:solidFill>
                  <a:srgbClr val="000000"/>
                </a:solidFill>
                <a:latin typeface="Times New Roman" panose="02020603050405020304" pitchFamily="18" charset="0"/>
              </a:rPr>
              <a:t> enable an exception object to maintain the complete stack-trace information from the original exception.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jhtp_11_Exceptions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jhtp_11_Exceptions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jhtp_11_Exceptions_Page_4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jhtp_11_Exceptions_Page_4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Declaring New Exception Types</a:t>
            </a:r>
          </a:p>
        </p:txBody>
      </p:sp>
      <p:sp>
        <p:nvSpPr>
          <p:cNvPr id="9728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Sometimes it’s useful to declare your own exception classes that are specific to the problems that can occur when another programmer uses your reusable classes. </a:t>
            </a:r>
          </a:p>
          <a:p>
            <a:pPr eaLnBrk="1" hangingPunct="1"/>
            <a:r>
              <a:rPr lang="en-US" altLang="en-US" smtClean="0">
                <a:solidFill>
                  <a:srgbClr val="000000"/>
                </a:solidFill>
                <a:latin typeface="Times New Roman" panose="02020603050405020304" pitchFamily="18" charset="0"/>
              </a:rPr>
              <a:t>A new exception class must extend an existing exception class to ensure that the class can be used with the exception-handling mechanism.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11.9  </a:t>
            </a:r>
            <a:r>
              <a:rPr lang="en-US" dirty="0" smtClean="0">
                <a:solidFill>
                  <a:srgbClr val="3380E6"/>
                </a:solidFill>
                <a:latin typeface="Arial"/>
              </a:rPr>
              <a:t>Declaring New Exception Types (cont.)</a:t>
            </a:r>
          </a:p>
        </p:txBody>
      </p:sp>
      <p:sp>
        <p:nvSpPr>
          <p:cNvPr id="9830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typical new exception class contains only four constructors: </a:t>
            </a:r>
          </a:p>
          <a:p>
            <a:pPr lvl="1" eaLnBrk="1" hangingPunct="1"/>
            <a:r>
              <a:rPr lang="en-US" altLang="en-US" smtClean="0">
                <a:solidFill>
                  <a:srgbClr val="000000"/>
                </a:solidFill>
                <a:latin typeface="Times New Roman" panose="02020603050405020304" pitchFamily="18" charset="0"/>
              </a:rPr>
              <a:t>one that takes no arguments and passes a default error message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to the superclass constructor; </a:t>
            </a:r>
          </a:p>
          <a:p>
            <a:pPr lvl="1" eaLnBrk="1" hangingPunct="1"/>
            <a:r>
              <a:rPr lang="en-US" altLang="en-US" smtClean="0">
                <a:solidFill>
                  <a:srgbClr val="000000"/>
                </a:solidFill>
                <a:latin typeface="Times New Roman" panose="02020603050405020304" pitchFamily="18" charset="0"/>
              </a:rPr>
              <a:t>one that receives a customized error message as a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and passes it to the superclass constructor; </a:t>
            </a:r>
          </a:p>
          <a:p>
            <a:pPr lvl="1" eaLnBrk="1" hangingPunct="1"/>
            <a:r>
              <a:rPr lang="en-US" altLang="en-US" smtClean="0">
                <a:solidFill>
                  <a:srgbClr val="000000"/>
                </a:solidFill>
                <a:latin typeface="Times New Roman" panose="02020603050405020304" pitchFamily="18" charset="0"/>
              </a:rPr>
              <a:t>one that receives a customized error message as a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and a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 (for chaining exceptions) and passes both to the superclass constructor; </a:t>
            </a:r>
          </a:p>
          <a:p>
            <a:pPr lvl="1" eaLnBrk="1" hangingPunct="1"/>
            <a:r>
              <a:rPr lang="en-US" altLang="en-US" smtClean="0">
                <a:solidFill>
                  <a:srgbClr val="000000"/>
                </a:solidFill>
                <a:latin typeface="Times New Roman" panose="02020603050405020304" pitchFamily="18" charset="0"/>
              </a:rPr>
              <a:t>and one that receives a </a:t>
            </a:r>
            <a:r>
              <a:rPr lang="en-US" altLang="en-US" smtClean="0">
                <a:solidFill>
                  <a:srgbClr val="000000"/>
                </a:solidFill>
                <a:latin typeface="Lucida Console" panose="020B0609040504020204" pitchFamily="49" charset="0"/>
              </a:rPr>
              <a:t>Throwable</a:t>
            </a:r>
            <a:r>
              <a:rPr lang="en-US" altLang="en-US" smtClean="0">
                <a:solidFill>
                  <a:srgbClr val="000000"/>
                </a:solidFill>
                <a:latin typeface="Times New Roman" panose="02020603050405020304" pitchFamily="18" charset="0"/>
              </a:rPr>
              <a:t> (for chaining exceptions) and passes it to the superclass constructor.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jhtp_11_Exceptions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jhtp_11_Exceptions_Page_5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jhtp_11_Exceptions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Preconditions and </a:t>
            </a:r>
            <a:r>
              <a:rPr lang="en-US" dirty="0" err="1" smtClean="0">
                <a:solidFill>
                  <a:srgbClr val="3380E6"/>
                </a:solidFill>
                <a:latin typeface="Arial"/>
              </a:rPr>
              <a:t>Postconditions</a:t>
            </a:r>
            <a:endParaRPr lang="en-US" dirty="0" smtClean="0">
              <a:solidFill>
                <a:srgbClr val="3380E6"/>
              </a:solidFill>
              <a:latin typeface="Arial"/>
            </a:endParaRPr>
          </a:p>
        </p:txBody>
      </p:sp>
      <p:sp>
        <p:nvSpPr>
          <p:cNvPr id="10240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Programmers spend significant amounts of time maintaining and debugging code. </a:t>
            </a:r>
          </a:p>
          <a:p>
            <a:pPr eaLnBrk="1" hangingPunct="1"/>
            <a:r>
              <a:rPr lang="en-US" altLang="en-US" smtClean="0">
                <a:solidFill>
                  <a:srgbClr val="000000"/>
                </a:solidFill>
                <a:latin typeface="Times New Roman" panose="02020603050405020304" pitchFamily="18" charset="0"/>
              </a:rPr>
              <a:t>To facilitate these tasks and to improve the overall design, they can specify the expected states before and after a method’s execution. </a:t>
            </a:r>
          </a:p>
          <a:p>
            <a:pPr eaLnBrk="1" hangingPunct="1"/>
            <a:r>
              <a:rPr lang="en-US" altLang="en-US" smtClean="0">
                <a:solidFill>
                  <a:srgbClr val="000000"/>
                </a:solidFill>
                <a:latin typeface="Times New Roman" panose="02020603050405020304" pitchFamily="18" charset="0"/>
              </a:rPr>
              <a:t>These states are called preconditions and postconditions, respectively.</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Preconditions and </a:t>
            </a:r>
            <a:r>
              <a:rPr lang="en-US" dirty="0" err="1" smtClean="0">
                <a:solidFill>
                  <a:srgbClr val="3380E6"/>
                </a:solidFill>
                <a:latin typeface="Arial"/>
              </a:rPr>
              <a:t>Postconditions</a:t>
            </a:r>
            <a:r>
              <a:rPr lang="en-US" dirty="0" smtClean="0">
                <a:solidFill>
                  <a:srgbClr val="3380E6"/>
                </a:solidFill>
                <a:latin typeface="Arial"/>
              </a:rPr>
              <a:t> (Cont.)</a:t>
            </a:r>
          </a:p>
        </p:txBody>
      </p:sp>
      <p:sp>
        <p:nvSpPr>
          <p:cNvPr id="10342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Times New Roman" panose="02020603050405020304" pitchFamily="18" charset="0"/>
              </a:rPr>
              <a:t>precondition</a:t>
            </a:r>
            <a:r>
              <a:rPr lang="en-US" altLang="en-US" smtClean="0">
                <a:solidFill>
                  <a:srgbClr val="000000"/>
                </a:solidFill>
                <a:latin typeface="Times New Roman" panose="02020603050405020304" pitchFamily="18" charset="0"/>
              </a:rPr>
              <a:t> must be true when a method is invoked. </a:t>
            </a:r>
          </a:p>
          <a:p>
            <a:pPr lvl="1" eaLnBrk="1" hangingPunct="1"/>
            <a:r>
              <a:rPr lang="en-US" altLang="en-US" smtClean="0">
                <a:solidFill>
                  <a:srgbClr val="000000"/>
                </a:solidFill>
                <a:latin typeface="Times New Roman" panose="02020603050405020304" pitchFamily="18" charset="0"/>
              </a:rPr>
              <a:t>Describes constraints on method parameters and any other expectations the method has about the current state of a program just before it begins executing. </a:t>
            </a:r>
          </a:p>
          <a:p>
            <a:pPr lvl="1" eaLnBrk="1" hangingPunct="1"/>
            <a:r>
              <a:rPr lang="en-US" altLang="en-US" smtClean="0">
                <a:solidFill>
                  <a:srgbClr val="000000"/>
                </a:solidFill>
                <a:latin typeface="Times New Roman" panose="02020603050405020304" pitchFamily="18" charset="0"/>
              </a:rPr>
              <a:t>If the preconditions are not met, the method’s behavior is undefined. </a:t>
            </a:r>
          </a:p>
          <a:p>
            <a:pPr lvl="1" eaLnBrk="1" hangingPunct="1"/>
            <a:r>
              <a:rPr lang="en-US" altLang="en-US" smtClean="0">
                <a:solidFill>
                  <a:srgbClr val="000000"/>
                </a:solidFill>
                <a:latin typeface="Times New Roman" panose="02020603050405020304" pitchFamily="18" charset="0"/>
              </a:rPr>
              <a:t>You should never expect consistent behavior if the preconditions are not satisfied.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jhtp_11_Exceptions_Page_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Preconditions and </a:t>
            </a:r>
            <a:r>
              <a:rPr lang="en-US" dirty="0" err="1" smtClean="0">
                <a:solidFill>
                  <a:srgbClr val="3380E6"/>
                </a:solidFill>
                <a:latin typeface="Arial"/>
              </a:rPr>
              <a:t>Postconditions</a:t>
            </a:r>
            <a:r>
              <a:rPr lang="en-US" dirty="0" smtClean="0">
                <a:solidFill>
                  <a:srgbClr val="3380E6"/>
                </a:solidFill>
                <a:latin typeface="Arial"/>
              </a:rPr>
              <a:t> (Cont.)</a:t>
            </a:r>
          </a:p>
        </p:txBody>
      </p:sp>
      <p:sp>
        <p:nvSpPr>
          <p:cNvPr id="10445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A </a:t>
            </a:r>
            <a:r>
              <a:rPr lang="en-US" altLang="en-US" smtClean="0">
                <a:solidFill>
                  <a:srgbClr val="0000FF"/>
                </a:solidFill>
                <a:latin typeface="Times New Roman" panose="02020603050405020304" pitchFamily="18" charset="0"/>
              </a:rPr>
              <a:t>postcondition</a:t>
            </a:r>
            <a:r>
              <a:rPr lang="en-US" altLang="en-US" smtClean="0">
                <a:solidFill>
                  <a:srgbClr val="000000"/>
                </a:solidFill>
                <a:latin typeface="Times New Roman" panose="02020603050405020304" pitchFamily="18" charset="0"/>
              </a:rPr>
              <a:t> is true after the method successfully returns. </a:t>
            </a:r>
          </a:p>
          <a:p>
            <a:pPr lvl="1" eaLnBrk="1" hangingPunct="1">
              <a:lnSpc>
                <a:spcPct val="90000"/>
              </a:lnSpc>
            </a:pPr>
            <a:r>
              <a:rPr lang="en-US" altLang="en-US" smtClean="0">
                <a:solidFill>
                  <a:srgbClr val="000000"/>
                </a:solidFill>
                <a:latin typeface="Times New Roman" panose="02020603050405020304" pitchFamily="18" charset="0"/>
              </a:rPr>
              <a:t>Describes constraints on the return value and any other side effects the method may have. </a:t>
            </a:r>
          </a:p>
          <a:p>
            <a:pPr lvl="1" eaLnBrk="1" hangingPunct="1">
              <a:lnSpc>
                <a:spcPct val="90000"/>
              </a:lnSpc>
            </a:pPr>
            <a:r>
              <a:rPr lang="en-US" altLang="en-US" smtClean="0">
                <a:solidFill>
                  <a:srgbClr val="000000"/>
                </a:solidFill>
                <a:latin typeface="Times New Roman" panose="02020603050405020304" pitchFamily="18" charset="0"/>
              </a:rPr>
              <a:t>When calling a method, you may assume that a method fulfills all of its postconditions. </a:t>
            </a:r>
          </a:p>
          <a:p>
            <a:pPr lvl="1" eaLnBrk="1" hangingPunct="1">
              <a:lnSpc>
                <a:spcPct val="90000"/>
              </a:lnSpc>
            </a:pPr>
            <a:r>
              <a:rPr lang="en-US" altLang="en-US" smtClean="0">
                <a:solidFill>
                  <a:srgbClr val="000000"/>
                </a:solidFill>
                <a:latin typeface="Times New Roman" panose="02020603050405020304" pitchFamily="18" charset="0"/>
              </a:rPr>
              <a:t>If writing your own method, document all postconditions so that others know what to expect when they call your method, and you should make certain that your method honors all its postconditions if its preconditions are met. </a:t>
            </a:r>
          </a:p>
          <a:p>
            <a:pPr eaLnBrk="1" hangingPunct="1">
              <a:lnSpc>
                <a:spcPct val="90000"/>
              </a:lnSpc>
            </a:pPr>
            <a:r>
              <a:rPr lang="en-US" altLang="en-US" smtClean="0">
                <a:solidFill>
                  <a:srgbClr val="000000"/>
                </a:solidFill>
                <a:latin typeface="Times New Roman" panose="02020603050405020304" pitchFamily="18" charset="0"/>
              </a:rPr>
              <a:t>When preconditions or postconditions are not met, methods typically throw exceptions. </a:t>
            </a:r>
          </a:p>
          <a:p>
            <a:pPr lvl="1" eaLnBrk="1" hangingPunct="1">
              <a:lnSpc>
                <a:spcPct val="90000"/>
              </a:lnSpc>
            </a:pPr>
            <a:endParaRPr lang="en-US" altLang="en-US"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Preconditions and </a:t>
            </a:r>
            <a:r>
              <a:rPr lang="en-US" dirty="0" err="1" smtClean="0">
                <a:solidFill>
                  <a:srgbClr val="3380E6"/>
                </a:solidFill>
                <a:latin typeface="Arial"/>
              </a:rPr>
              <a:t>Postconditions</a:t>
            </a:r>
            <a:r>
              <a:rPr lang="en-US" dirty="0" smtClean="0">
                <a:solidFill>
                  <a:srgbClr val="3380E6"/>
                </a:solidFill>
                <a:latin typeface="Arial"/>
              </a:rPr>
              <a:t> (Cont.)</a:t>
            </a:r>
          </a:p>
        </p:txBody>
      </p:sp>
      <p:sp>
        <p:nvSpPr>
          <p:cNvPr id="105475" name="Text Placeholder 2"/>
          <p:cNvSpPr>
            <a:spLocks noGrp="1"/>
          </p:cNvSpPr>
          <p:nvPr>
            <p:ph type="body" idx="1"/>
          </p:nvPr>
        </p:nvSpPr>
        <p:spPr>
          <a:xfrm>
            <a:off x="457200" y="1481138"/>
            <a:ext cx="8229600" cy="4691062"/>
          </a:xfrm>
        </p:spPr>
        <p:txBody>
          <a:bodyPr/>
          <a:lstStyle/>
          <a:p>
            <a:pPr eaLnBrk="1" hangingPunct="1"/>
            <a:r>
              <a:rPr lang="en-US" altLang="en-US" sz="2500" smtClean="0">
                <a:solidFill>
                  <a:srgbClr val="000000"/>
                </a:solidFill>
                <a:latin typeface="Times New Roman" panose="02020603050405020304" pitchFamily="18" charset="0"/>
              </a:rPr>
              <a:t>As an example, examine </a:t>
            </a:r>
            <a:r>
              <a:rPr lang="en-US" altLang="en-US" sz="2500" smtClean="0">
                <a:solidFill>
                  <a:srgbClr val="000000"/>
                </a:solidFill>
                <a:latin typeface="Lucida Console" panose="020B0609040504020204" pitchFamily="49" charset="0"/>
              </a:rPr>
              <a:t>String</a:t>
            </a:r>
            <a:r>
              <a:rPr lang="en-US" altLang="en-US" sz="2500" smtClean="0">
                <a:solidFill>
                  <a:srgbClr val="000000"/>
                </a:solidFill>
                <a:latin typeface="Times New Roman" panose="02020603050405020304" pitchFamily="18" charset="0"/>
              </a:rPr>
              <a:t> method </a:t>
            </a:r>
            <a:r>
              <a:rPr lang="en-US" altLang="en-US" sz="2500" smtClean="0">
                <a:solidFill>
                  <a:srgbClr val="000000"/>
                </a:solidFill>
                <a:latin typeface="Lucida Console" panose="020B0609040504020204" pitchFamily="49" charset="0"/>
              </a:rPr>
              <a:t>charAt</a:t>
            </a:r>
            <a:r>
              <a:rPr lang="en-US" altLang="en-US" sz="2500" smtClean="0">
                <a:solidFill>
                  <a:srgbClr val="000000"/>
                </a:solidFill>
                <a:latin typeface="Times New Roman" panose="02020603050405020304" pitchFamily="18" charset="0"/>
              </a:rPr>
              <a:t>, which has one </a:t>
            </a:r>
            <a:r>
              <a:rPr lang="en-US" altLang="en-US" sz="2500" smtClean="0">
                <a:solidFill>
                  <a:srgbClr val="000000"/>
                </a:solidFill>
                <a:latin typeface="Lucida Console" panose="020B0609040504020204" pitchFamily="49" charset="0"/>
              </a:rPr>
              <a:t>int</a:t>
            </a:r>
            <a:r>
              <a:rPr lang="en-US" altLang="en-US" sz="2500" smtClean="0">
                <a:solidFill>
                  <a:srgbClr val="000000"/>
                </a:solidFill>
                <a:latin typeface="Times New Roman" panose="02020603050405020304" pitchFamily="18" charset="0"/>
              </a:rPr>
              <a:t> parameter—an index in the </a:t>
            </a:r>
            <a:r>
              <a:rPr lang="en-US" altLang="en-US" sz="2500" smtClean="0">
                <a:solidFill>
                  <a:srgbClr val="000000"/>
                </a:solidFill>
                <a:latin typeface="Lucida Console" panose="020B0609040504020204" pitchFamily="49" charset="0"/>
              </a:rPr>
              <a:t>String</a:t>
            </a:r>
            <a:r>
              <a:rPr lang="en-US" altLang="en-US" sz="25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For a precondition, method </a:t>
            </a:r>
            <a:r>
              <a:rPr lang="en-US" altLang="en-US" sz="2100" smtClean="0">
                <a:solidFill>
                  <a:srgbClr val="000000"/>
                </a:solidFill>
                <a:latin typeface="Lucida Console" panose="020B0609040504020204" pitchFamily="49" charset="0"/>
              </a:rPr>
              <a:t>charAt</a:t>
            </a:r>
            <a:r>
              <a:rPr lang="en-US" altLang="en-US" sz="2100" smtClean="0">
                <a:solidFill>
                  <a:srgbClr val="000000"/>
                </a:solidFill>
                <a:latin typeface="Times New Roman" panose="02020603050405020304" pitchFamily="18" charset="0"/>
              </a:rPr>
              <a:t> assumes that </a:t>
            </a:r>
            <a:r>
              <a:rPr lang="en-US" altLang="en-US" sz="2100" smtClean="0">
                <a:solidFill>
                  <a:srgbClr val="000000"/>
                </a:solidFill>
                <a:latin typeface="Lucida Console" panose="020B0609040504020204" pitchFamily="49" charset="0"/>
              </a:rPr>
              <a:t>index</a:t>
            </a:r>
            <a:r>
              <a:rPr lang="en-US" altLang="en-US" sz="2100" smtClean="0">
                <a:solidFill>
                  <a:srgbClr val="000000"/>
                </a:solidFill>
                <a:latin typeface="Times New Roman" panose="02020603050405020304" pitchFamily="18" charset="0"/>
              </a:rPr>
              <a:t> is greater than or equal to zero and less than the length of the </a:t>
            </a:r>
            <a:r>
              <a:rPr lang="en-US" altLang="en-US" sz="2100" smtClean="0">
                <a:solidFill>
                  <a:srgbClr val="000000"/>
                </a:solidFill>
                <a:latin typeface="Lucida Console" panose="020B0609040504020204" pitchFamily="49" charset="0"/>
              </a:rPr>
              <a:t>String</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If the precondition is met, the postcondition states that the method will return the character at the position in the </a:t>
            </a:r>
            <a:r>
              <a:rPr lang="en-US" altLang="en-US" sz="2100" smtClean="0">
                <a:solidFill>
                  <a:srgbClr val="000000"/>
                </a:solidFill>
                <a:latin typeface="Lucida Console" panose="020B0609040504020204" pitchFamily="49" charset="0"/>
              </a:rPr>
              <a:t>String</a:t>
            </a:r>
            <a:r>
              <a:rPr lang="en-US" altLang="en-US" sz="2100" smtClean="0">
                <a:solidFill>
                  <a:srgbClr val="000000"/>
                </a:solidFill>
                <a:latin typeface="Times New Roman" panose="02020603050405020304" pitchFamily="18" charset="0"/>
              </a:rPr>
              <a:t> specified by the parameter </a:t>
            </a:r>
            <a:r>
              <a:rPr lang="en-US" altLang="en-US" sz="2100" smtClean="0">
                <a:solidFill>
                  <a:srgbClr val="000000"/>
                </a:solidFill>
                <a:latin typeface="Lucida Console" panose="020B0609040504020204" pitchFamily="49" charset="0"/>
              </a:rPr>
              <a:t>index</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Otherwise, the method throws an </a:t>
            </a:r>
            <a:r>
              <a:rPr lang="en-US" altLang="en-US" sz="2100" smtClean="0">
                <a:solidFill>
                  <a:srgbClr val="000000"/>
                </a:solidFill>
                <a:latin typeface="Lucida Console" panose="020B0609040504020204" pitchFamily="49" charset="0"/>
              </a:rPr>
              <a:t>Index-Out-Of-Bounds-Exception</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We trust that method </a:t>
            </a:r>
            <a:r>
              <a:rPr lang="en-US" altLang="en-US" sz="2100" smtClean="0">
                <a:solidFill>
                  <a:srgbClr val="000000"/>
                </a:solidFill>
                <a:latin typeface="Lucida Console" panose="020B0609040504020204" pitchFamily="49" charset="0"/>
              </a:rPr>
              <a:t>charAt</a:t>
            </a:r>
            <a:r>
              <a:rPr lang="en-US" altLang="en-US" sz="2100" smtClean="0">
                <a:solidFill>
                  <a:srgbClr val="000000"/>
                </a:solidFill>
                <a:latin typeface="Times New Roman" panose="02020603050405020304" pitchFamily="18" charset="0"/>
              </a:rPr>
              <a:t> satisfies its postcondition, provided that we meet the precondition. </a:t>
            </a:r>
          </a:p>
          <a:p>
            <a:pPr lvl="1" eaLnBrk="1" hangingPunct="1"/>
            <a:r>
              <a:rPr lang="en-US" altLang="en-US" sz="2100" smtClean="0">
                <a:solidFill>
                  <a:srgbClr val="000000"/>
                </a:solidFill>
                <a:latin typeface="Times New Roman" panose="02020603050405020304" pitchFamily="18" charset="0"/>
              </a:rPr>
              <a:t>We need not be concerned with the details of how the method actually retrieves the character at the index.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11.10  </a:t>
            </a:r>
            <a:r>
              <a:rPr lang="en-US" dirty="0" smtClean="0">
                <a:solidFill>
                  <a:srgbClr val="3380E6"/>
                </a:solidFill>
                <a:latin typeface="Arial"/>
              </a:rPr>
              <a:t>Preconditions and </a:t>
            </a:r>
            <a:r>
              <a:rPr lang="en-US" dirty="0" err="1" smtClean="0">
                <a:solidFill>
                  <a:srgbClr val="3380E6"/>
                </a:solidFill>
                <a:latin typeface="Arial"/>
              </a:rPr>
              <a:t>Postconditions</a:t>
            </a:r>
            <a:r>
              <a:rPr lang="en-US" dirty="0" smtClean="0">
                <a:solidFill>
                  <a:srgbClr val="3380E6"/>
                </a:solidFill>
                <a:latin typeface="Arial"/>
              </a:rPr>
              <a:t> (Cont.)</a:t>
            </a:r>
          </a:p>
        </p:txBody>
      </p:sp>
      <p:sp>
        <p:nvSpPr>
          <p:cNvPr id="10649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Some programmers state preconditions and postconditions informally as part of the general method specification, while others prefer a more formal approach by explicitly defining them. </a:t>
            </a:r>
          </a:p>
          <a:p>
            <a:pPr eaLnBrk="1" hangingPunct="1"/>
            <a:r>
              <a:rPr lang="en-US" altLang="en-US" smtClean="0">
                <a:solidFill>
                  <a:srgbClr val="000000"/>
                </a:solidFill>
                <a:latin typeface="Times New Roman" panose="02020603050405020304" pitchFamily="18" charset="0"/>
              </a:rPr>
              <a:t>State the preconditions and postconditions in a comment before the method declaration. </a:t>
            </a:r>
          </a:p>
          <a:p>
            <a:pPr eaLnBrk="1" hangingPunct="1"/>
            <a:r>
              <a:rPr lang="en-US" altLang="en-US" smtClean="0">
                <a:solidFill>
                  <a:srgbClr val="000000"/>
                </a:solidFill>
                <a:latin typeface="Times New Roman" panose="02020603050405020304" pitchFamily="18" charset="0"/>
              </a:rPr>
              <a:t>Stating the preconditions and postconditions before writing a method will also help guide you as you implement the method.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11.11  </a:t>
            </a:r>
            <a:r>
              <a:rPr lang="en-US" dirty="0" smtClean="0">
                <a:solidFill>
                  <a:srgbClr val="3380E6"/>
                </a:solidFill>
                <a:latin typeface="Arial"/>
              </a:rPr>
              <a:t>Assertions</a:t>
            </a:r>
          </a:p>
        </p:txBody>
      </p:sp>
      <p:sp>
        <p:nvSpPr>
          <p:cNvPr id="1075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implementing and debugging a class, it’s sometimes useful to state conditions that should be true at a particular point in a method. </a:t>
            </a:r>
          </a:p>
          <a:p>
            <a:pPr eaLnBrk="1" hangingPunct="1"/>
            <a:r>
              <a:rPr lang="en-US" altLang="en-US" smtClean="0">
                <a:solidFill>
                  <a:srgbClr val="0000FF"/>
                </a:solidFill>
                <a:latin typeface="Times New Roman" panose="02020603050405020304" pitchFamily="18" charset="0"/>
              </a:rPr>
              <a:t>Assertions</a:t>
            </a:r>
            <a:r>
              <a:rPr lang="en-US" altLang="en-US" smtClean="0">
                <a:solidFill>
                  <a:srgbClr val="000000"/>
                </a:solidFill>
                <a:latin typeface="Times New Roman" panose="02020603050405020304" pitchFamily="18" charset="0"/>
              </a:rPr>
              <a:t> help ensure a program’s validity by catching potential bugs and identifying possible logic errors during development. </a:t>
            </a:r>
          </a:p>
          <a:p>
            <a:pPr eaLnBrk="1" hangingPunct="1"/>
            <a:r>
              <a:rPr lang="en-US" altLang="en-US" smtClean="0">
                <a:solidFill>
                  <a:srgbClr val="000000"/>
                </a:solidFill>
                <a:latin typeface="Times New Roman" panose="02020603050405020304" pitchFamily="18" charset="0"/>
              </a:rPr>
              <a:t>Preconditions and postconditions are two types of assertions.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11.11  </a:t>
            </a:r>
            <a:r>
              <a:rPr lang="en-US" dirty="0" smtClean="0">
                <a:solidFill>
                  <a:srgbClr val="3380E6"/>
                </a:solidFill>
                <a:latin typeface="Arial"/>
              </a:rPr>
              <a:t>Assertions (Cont.)</a:t>
            </a:r>
          </a:p>
        </p:txBody>
      </p:sp>
      <p:sp>
        <p:nvSpPr>
          <p:cNvPr id="10854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Java includes two versions of the </a:t>
            </a:r>
            <a:r>
              <a:rPr lang="en-US" altLang="en-US" sz="2500" smtClean="0">
                <a:solidFill>
                  <a:srgbClr val="0000FF"/>
                </a:solidFill>
                <a:latin typeface="LucidaSansTypewriter" pitchFamily="49" charset="0"/>
              </a:rPr>
              <a:t>assert</a:t>
            </a:r>
            <a:r>
              <a:rPr lang="en-US" altLang="en-US" sz="2500" smtClean="0">
                <a:solidFill>
                  <a:srgbClr val="000000"/>
                </a:solidFill>
                <a:latin typeface="Times New Roman" panose="02020603050405020304" pitchFamily="18" charset="0"/>
              </a:rPr>
              <a:t> statement for validating assertions programatically. </a:t>
            </a:r>
          </a:p>
          <a:p>
            <a:pPr eaLnBrk="1" hangingPunct="1">
              <a:lnSpc>
                <a:spcPct val="90000"/>
              </a:lnSpc>
            </a:pPr>
            <a:r>
              <a:rPr lang="en-US" altLang="en-US" sz="2500" smtClean="0">
                <a:solidFill>
                  <a:srgbClr val="000000"/>
                </a:solidFill>
                <a:latin typeface="Lucida Console" panose="020B0609040504020204" pitchFamily="49" charset="0"/>
              </a:rPr>
              <a:t>assert</a:t>
            </a:r>
            <a:r>
              <a:rPr lang="en-US" altLang="en-US" sz="2500" smtClean="0">
                <a:solidFill>
                  <a:srgbClr val="000000"/>
                </a:solidFill>
                <a:latin typeface="Times New Roman" panose="02020603050405020304" pitchFamily="18" charset="0"/>
              </a:rPr>
              <a:t> evaluates a </a:t>
            </a:r>
            <a:r>
              <a:rPr lang="en-US" altLang="en-US" sz="2500" smtClean="0">
                <a:solidFill>
                  <a:srgbClr val="000000"/>
                </a:solidFill>
                <a:latin typeface="Lucida Console" panose="020B0609040504020204" pitchFamily="49" charset="0"/>
              </a:rPr>
              <a:t>boolean</a:t>
            </a:r>
            <a:r>
              <a:rPr lang="en-US" altLang="en-US" sz="2500" smtClean="0">
                <a:solidFill>
                  <a:srgbClr val="000000"/>
                </a:solidFill>
                <a:latin typeface="Times New Roman" panose="02020603050405020304" pitchFamily="18" charset="0"/>
              </a:rPr>
              <a:t> expression and, if </a:t>
            </a:r>
            <a:r>
              <a:rPr lang="en-US" altLang="en-US" sz="2500" smtClean="0">
                <a:solidFill>
                  <a:srgbClr val="000000"/>
                </a:solidFill>
                <a:latin typeface="Lucida Console" panose="020B0609040504020204" pitchFamily="49" charset="0"/>
              </a:rPr>
              <a:t>false</a:t>
            </a:r>
            <a:r>
              <a:rPr lang="en-US" altLang="en-US" sz="2500" smtClean="0">
                <a:solidFill>
                  <a:srgbClr val="000000"/>
                </a:solidFill>
                <a:latin typeface="Times New Roman" panose="02020603050405020304" pitchFamily="18" charset="0"/>
              </a:rPr>
              <a:t>, throws an </a:t>
            </a:r>
            <a:r>
              <a:rPr lang="en-US" altLang="en-US" sz="2500" smtClean="0">
                <a:solidFill>
                  <a:srgbClr val="0000FF"/>
                </a:solidFill>
                <a:latin typeface="LucidaSansTypewriter" pitchFamily="49" charset="0"/>
              </a:rPr>
              <a:t>AssertionError</a:t>
            </a:r>
            <a:r>
              <a:rPr lang="en-US" altLang="en-US" sz="2500" smtClean="0">
                <a:solidFill>
                  <a:srgbClr val="000000"/>
                </a:solidFill>
                <a:latin typeface="Times New Roman" panose="02020603050405020304" pitchFamily="18" charset="0"/>
              </a:rPr>
              <a:t> (a subclass of </a:t>
            </a:r>
            <a:r>
              <a:rPr lang="en-US" altLang="en-US" sz="2500" smtClean="0">
                <a:solidFill>
                  <a:srgbClr val="000000"/>
                </a:solidFill>
                <a:latin typeface="Lucida Console" panose="020B0609040504020204" pitchFamily="49" charset="0"/>
              </a:rPr>
              <a:t>Error</a:t>
            </a:r>
            <a:r>
              <a:rPr lang="en-US" altLang="en-US" sz="2500" smtClean="0">
                <a:solidFill>
                  <a:srgbClr val="000000"/>
                </a:solidFill>
                <a:latin typeface="Times New Roman" panose="02020603050405020304" pitchFamily="18" charset="0"/>
              </a:rPr>
              <a:t>). </a:t>
            </a:r>
          </a:p>
          <a:p>
            <a:pPr lvl="1" eaLnBrk="1" hangingPunct="1">
              <a:lnSpc>
                <a:spcPct val="90000"/>
              </a:lnSpc>
              <a:buFont typeface="Wingdings" pitchFamily="2" charset="2"/>
              <a:buNone/>
            </a:pPr>
            <a:r>
              <a:rPr lang="en-US" altLang="en-US" sz="2100" smtClean="0">
                <a:solidFill>
                  <a:srgbClr val="0000FF"/>
                </a:solidFill>
                <a:latin typeface="Times New Roman" panose="02020603050405020304" pitchFamily="18" charset="0"/>
              </a:rPr>
              <a:t>	assert</a:t>
            </a:r>
            <a:r>
              <a:rPr lang="en-US" altLang="en-US" sz="2100" smtClean="0">
                <a:solidFill>
                  <a:srgbClr val="000000"/>
                </a:solidFill>
                <a:latin typeface="Times New Roman" panose="02020603050405020304" pitchFamily="18" charset="0"/>
              </a:rPr>
              <a:t> </a:t>
            </a:r>
            <a:r>
              <a:rPr lang="en-US" altLang="en-US" sz="2100" i="1" smtClean="0">
                <a:solidFill>
                  <a:srgbClr val="000000"/>
                </a:solidFill>
                <a:latin typeface="AGaramond" pitchFamily="50" charset="0"/>
              </a:rPr>
              <a:t>expression</a:t>
            </a:r>
            <a:r>
              <a:rPr lang="en-US" altLang="en-US" sz="2100" smtClean="0">
                <a:solidFill>
                  <a:srgbClr val="000000"/>
                </a:solidFill>
                <a:latin typeface="Times New Roman" panose="02020603050405020304" pitchFamily="18" charset="0"/>
              </a:rPr>
              <a:t>;</a:t>
            </a:r>
          </a:p>
          <a:p>
            <a:pPr lvl="2" eaLnBrk="1" hangingPunct="1">
              <a:lnSpc>
                <a:spcPct val="90000"/>
              </a:lnSpc>
            </a:pPr>
            <a:r>
              <a:rPr lang="en-US" altLang="en-US" sz="1900" smtClean="0">
                <a:solidFill>
                  <a:srgbClr val="000000"/>
                </a:solidFill>
                <a:latin typeface="Times New Roman" panose="02020603050405020304" pitchFamily="18" charset="0"/>
              </a:rPr>
              <a:t>throws an </a:t>
            </a:r>
            <a:r>
              <a:rPr lang="en-US" altLang="en-US" sz="1900" smtClean="0">
                <a:solidFill>
                  <a:srgbClr val="000000"/>
                </a:solidFill>
                <a:latin typeface="Lucida Console" panose="020B0609040504020204" pitchFamily="49" charset="0"/>
              </a:rPr>
              <a:t>AssertionError</a:t>
            </a:r>
            <a:r>
              <a:rPr lang="en-US" altLang="en-US" sz="1900" smtClean="0">
                <a:solidFill>
                  <a:srgbClr val="000000"/>
                </a:solidFill>
                <a:latin typeface="Times New Roman" panose="02020603050405020304" pitchFamily="18" charset="0"/>
              </a:rPr>
              <a:t> if </a:t>
            </a:r>
            <a:r>
              <a:rPr lang="en-US" altLang="en-US" sz="1900" i="1" smtClean="0">
                <a:solidFill>
                  <a:srgbClr val="000000"/>
                </a:solidFill>
                <a:latin typeface="Times New Roman" panose="02020603050405020304" pitchFamily="18" charset="0"/>
              </a:rPr>
              <a:t>expression is </a:t>
            </a:r>
            <a:r>
              <a:rPr lang="en-US" altLang="en-US" sz="1900" i="1" smtClean="0">
                <a:solidFill>
                  <a:srgbClr val="000000"/>
                </a:solidFill>
                <a:latin typeface="Lucida Console" panose="020B0609040504020204" pitchFamily="49" charset="0"/>
              </a:rPr>
              <a:t>false</a:t>
            </a:r>
            <a:r>
              <a:rPr lang="en-US" altLang="en-US" sz="1900" i="1" smtClean="0">
                <a:solidFill>
                  <a:srgbClr val="000000"/>
                </a:solidFill>
                <a:latin typeface="Times New Roman" panose="02020603050405020304" pitchFamily="18" charset="0"/>
              </a:rPr>
              <a:t>. </a:t>
            </a:r>
          </a:p>
          <a:p>
            <a:pPr lvl="1" eaLnBrk="1" hangingPunct="1">
              <a:lnSpc>
                <a:spcPct val="90000"/>
              </a:lnSpc>
              <a:buFont typeface="Wingdings" pitchFamily="2" charset="2"/>
              <a:buNone/>
            </a:pPr>
            <a:r>
              <a:rPr lang="en-US" altLang="en-US" sz="2100" smtClean="0">
                <a:solidFill>
                  <a:srgbClr val="0000FF"/>
                </a:solidFill>
                <a:latin typeface="Times New Roman" panose="02020603050405020304" pitchFamily="18" charset="0"/>
              </a:rPr>
              <a:t>	assert</a:t>
            </a:r>
            <a:r>
              <a:rPr lang="en-US" altLang="en-US" sz="2100" smtClean="0">
                <a:solidFill>
                  <a:srgbClr val="000000"/>
                </a:solidFill>
                <a:latin typeface="Times New Roman" panose="02020603050405020304" pitchFamily="18" charset="0"/>
              </a:rPr>
              <a:t> </a:t>
            </a:r>
            <a:r>
              <a:rPr lang="en-US" altLang="en-US" sz="2100" i="1" smtClean="0">
                <a:solidFill>
                  <a:srgbClr val="000000"/>
                </a:solidFill>
                <a:latin typeface="AGaramond" pitchFamily="50" charset="0"/>
              </a:rPr>
              <a:t>expression1</a:t>
            </a:r>
            <a:r>
              <a:rPr lang="en-US" altLang="en-US" sz="2100" i="1" smtClean="0">
                <a:solidFill>
                  <a:srgbClr val="000000"/>
                </a:solidFill>
                <a:latin typeface="Times New Roman" panose="02020603050405020304" pitchFamily="18" charset="0"/>
              </a:rPr>
              <a:t> : </a:t>
            </a:r>
            <a:r>
              <a:rPr lang="en-US" altLang="en-US" sz="2100" i="1" smtClean="0">
                <a:solidFill>
                  <a:srgbClr val="000000"/>
                </a:solidFill>
                <a:latin typeface="AGaramond" pitchFamily="50" charset="0"/>
              </a:rPr>
              <a:t>expression2</a:t>
            </a:r>
            <a:r>
              <a:rPr lang="en-US" altLang="en-US" sz="2100" i="1" smtClean="0">
                <a:solidFill>
                  <a:srgbClr val="000000"/>
                </a:solidFill>
                <a:latin typeface="Times New Roman" panose="02020603050405020304" pitchFamily="18" charset="0"/>
              </a:rPr>
              <a:t>;</a:t>
            </a:r>
          </a:p>
          <a:p>
            <a:pPr lvl="2" eaLnBrk="1" hangingPunct="1">
              <a:lnSpc>
                <a:spcPct val="90000"/>
              </a:lnSpc>
            </a:pPr>
            <a:r>
              <a:rPr lang="en-US" altLang="en-US" sz="1900" smtClean="0">
                <a:solidFill>
                  <a:srgbClr val="000000"/>
                </a:solidFill>
                <a:latin typeface="Times New Roman" panose="02020603050405020304" pitchFamily="18" charset="0"/>
              </a:rPr>
              <a:t>evaluates </a:t>
            </a:r>
            <a:r>
              <a:rPr lang="en-US" altLang="en-US" sz="1900" i="1" smtClean="0">
                <a:solidFill>
                  <a:srgbClr val="000000"/>
                </a:solidFill>
                <a:latin typeface="Times New Roman" panose="02020603050405020304" pitchFamily="18" charset="0"/>
              </a:rPr>
              <a:t>expression1 </a:t>
            </a:r>
            <a:r>
              <a:rPr lang="en-US" altLang="en-US" sz="1900" smtClean="0">
                <a:solidFill>
                  <a:srgbClr val="000000"/>
                </a:solidFill>
                <a:latin typeface="Times New Roman" panose="02020603050405020304" pitchFamily="18" charset="0"/>
              </a:rPr>
              <a:t>and throws an </a:t>
            </a:r>
            <a:r>
              <a:rPr lang="en-US" altLang="en-US" sz="1900" smtClean="0">
                <a:solidFill>
                  <a:srgbClr val="000000"/>
                </a:solidFill>
                <a:latin typeface="Lucida Console" panose="020B0609040504020204" pitchFamily="49" charset="0"/>
              </a:rPr>
              <a:t>AssertionError</a:t>
            </a:r>
            <a:r>
              <a:rPr lang="en-US" altLang="en-US" sz="1900" smtClean="0">
                <a:solidFill>
                  <a:srgbClr val="000000"/>
                </a:solidFill>
                <a:latin typeface="Times New Roman" panose="02020603050405020304" pitchFamily="18" charset="0"/>
              </a:rPr>
              <a:t> with </a:t>
            </a:r>
            <a:r>
              <a:rPr lang="en-US" altLang="en-US" sz="1900" i="1" smtClean="0">
                <a:solidFill>
                  <a:srgbClr val="000000"/>
                </a:solidFill>
                <a:latin typeface="Times New Roman" panose="02020603050405020304" pitchFamily="18" charset="0"/>
              </a:rPr>
              <a:t>expression2 </a:t>
            </a:r>
            <a:r>
              <a:rPr lang="en-US" altLang="en-US" sz="1900" smtClean="0">
                <a:solidFill>
                  <a:srgbClr val="000000"/>
                </a:solidFill>
                <a:latin typeface="Times New Roman" panose="02020603050405020304" pitchFamily="18" charset="0"/>
              </a:rPr>
              <a:t>as the error message if expression1 is </a:t>
            </a:r>
            <a:r>
              <a:rPr lang="en-US" altLang="en-US" sz="1900" smtClean="0">
                <a:solidFill>
                  <a:srgbClr val="000000"/>
                </a:solidFill>
                <a:latin typeface="Lucida Console" panose="020B0609040504020204" pitchFamily="49" charset="0"/>
              </a:rPr>
              <a:t>false</a:t>
            </a:r>
            <a:r>
              <a:rPr lang="en-US" altLang="en-US" sz="1900" smtClean="0">
                <a:solidFill>
                  <a:srgbClr val="000000"/>
                </a:solidFill>
                <a:latin typeface="Times New Roman" panose="02020603050405020304" pitchFamily="18" charset="0"/>
              </a:rPr>
              <a:t>.</a:t>
            </a:r>
          </a:p>
          <a:p>
            <a:pPr eaLnBrk="1" hangingPunct="1">
              <a:lnSpc>
                <a:spcPct val="90000"/>
              </a:lnSpc>
            </a:pPr>
            <a:r>
              <a:rPr lang="en-US" altLang="en-US" sz="2500" smtClean="0">
                <a:solidFill>
                  <a:srgbClr val="000000"/>
                </a:solidFill>
                <a:latin typeface="Times New Roman" panose="02020603050405020304" pitchFamily="18" charset="0"/>
              </a:rPr>
              <a:t>Can be used to programmatically implement preconditions and postconditions or to verify any other </a:t>
            </a:r>
            <a:r>
              <a:rPr lang="en-US" altLang="en-US" sz="2500" i="1" smtClean="0">
                <a:solidFill>
                  <a:srgbClr val="000000"/>
                </a:solidFill>
                <a:latin typeface="Times New Roman" panose="02020603050405020304" pitchFamily="18" charset="0"/>
              </a:rPr>
              <a:t>intermediate</a:t>
            </a:r>
            <a:r>
              <a:rPr lang="en-US" altLang="en-US" sz="2500" smtClean="0">
                <a:solidFill>
                  <a:srgbClr val="000000"/>
                </a:solidFill>
                <a:latin typeface="Times New Roman" panose="02020603050405020304" pitchFamily="18" charset="0"/>
              </a:rPr>
              <a:t> states that help you ensure your code is working correctly.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11.11  </a:t>
            </a:r>
            <a:r>
              <a:rPr lang="en-US" dirty="0" smtClean="0">
                <a:solidFill>
                  <a:srgbClr val="3380E6"/>
                </a:solidFill>
                <a:latin typeface="Arial"/>
              </a:rPr>
              <a:t>Assertions (Cont.)</a:t>
            </a:r>
          </a:p>
        </p:txBody>
      </p:sp>
      <p:sp>
        <p:nvSpPr>
          <p:cNvPr id="10957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You use assertions primarily for debugging and identifying logic errors in an application. </a:t>
            </a:r>
          </a:p>
          <a:p>
            <a:pPr eaLnBrk="1" hangingPunct="1"/>
            <a:r>
              <a:rPr lang="en-US" altLang="en-US" smtClean="0">
                <a:solidFill>
                  <a:srgbClr val="000000"/>
                </a:solidFill>
                <a:latin typeface="Times New Roman" panose="02020603050405020304" pitchFamily="18" charset="0"/>
              </a:rPr>
              <a:t>You must explicitly enable assertions when executing a program </a:t>
            </a:r>
          </a:p>
          <a:p>
            <a:pPr lvl="1" eaLnBrk="1" hangingPunct="1"/>
            <a:r>
              <a:rPr lang="en-US" altLang="en-US" smtClean="0">
                <a:solidFill>
                  <a:srgbClr val="000000"/>
                </a:solidFill>
                <a:latin typeface="Times New Roman" panose="02020603050405020304" pitchFamily="18" charset="0"/>
              </a:rPr>
              <a:t>They reduce performance.</a:t>
            </a:r>
          </a:p>
          <a:p>
            <a:pPr lvl="1" eaLnBrk="1" hangingPunct="1"/>
            <a:r>
              <a:rPr lang="en-US" altLang="en-US" smtClean="0">
                <a:solidFill>
                  <a:srgbClr val="000000"/>
                </a:solidFill>
                <a:latin typeface="Times New Roman" panose="02020603050405020304" pitchFamily="18" charset="0"/>
              </a:rPr>
              <a:t>They are unnecessary for the program’s user.</a:t>
            </a:r>
          </a:p>
          <a:p>
            <a:pPr eaLnBrk="1" hangingPunct="1"/>
            <a:r>
              <a:rPr lang="en-US" altLang="en-US" smtClean="0">
                <a:solidFill>
                  <a:srgbClr val="000000"/>
                </a:solidFill>
                <a:latin typeface="Times New Roman" panose="02020603050405020304" pitchFamily="18" charset="0"/>
              </a:rPr>
              <a:t>To enable assertions, use the </a:t>
            </a:r>
            <a:r>
              <a:rPr lang="en-US" altLang="en-US" smtClean="0">
                <a:solidFill>
                  <a:srgbClr val="000000"/>
                </a:solidFill>
                <a:latin typeface="Lucida Console" panose="020B0609040504020204" pitchFamily="49" charset="0"/>
              </a:rPr>
              <a:t>java</a:t>
            </a:r>
            <a:r>
              <a:rPr lang="en-US" altLang="en-US" smtClean="0">
                <a:solidFill>
                  <a:srgbClr val="000000"/>
                </a:solidFill>
                <a:latin typeface="Times New Roman" panose="02020603050405020304" pitchFamily="18" charset="0"/>
              </a:rPr>
              <a:t> command’s </a:t>
            </a:r>
            <a:r>
              <a:rPr lang="en-US" altLang="en-US" smtClean="0">
                <a:solidFill>
                  <a:srgbClr val="000000"/>
                </a:solidFill>
                <a:latin typeface="Lucida Console" panose="020B0609040504020204" pitchFamily="49" charset="0"/>
              </a:rPr>
              <a:t>-ea</a:t>
            </a:r>
            <a:r>
              <a:rPr lang="en-US" altLang="en-US" smtClean="0">
                <a:solidFill>
                  <a:srgbClr val="000000"/>
                </a:solidFill>
                <a:latin typeface="Times New Roman" panose="02020603050405020304" pitchFamily="18" charset="0"/>
              </a:rPr>
              <a:t> command-line option, as in</a:t>
            </a:r>
          </a:p>
          <a:p>
            <a:pPr lvl="2" eaLnBrk="1" hangingPunct="1">
              <a:buFont typeface="Wingdings 2" panose="05020102010507070707" pitchFamily="18" charset="2"/>
              <a:buNone/>
            </a:pPr>
            <a:r>
              <a:rPr lang="en-US" altLang="en-US" smtClean="0">
                <a:solidFill>
                  <a:srgbClr val="000000"/>
                </a:solidFill>
                <a:latin typeface="Lucida Console" panose="020B0609040504020204" pitchFamily="49" charset="0"/>
              </a:rPr>
              <a:t>	java -ea AssertTest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jhtp_11_Exceptions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jhtp_11_Exceptions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Arial"/>
              </a:rPr>
              <a:t>11.12  </a:t>
            </a:r>
            <a:r>
              <a:rPr lang="en-US" dirty="0" smtClean="0">
                <a:solidFill>
                  <a:srgbClr val="3380E6"/>
                </a:solidFill>
                <a:latin typeface="Lucida Sans Typewriter" pitchFamily="49" charset="0"/>
              </a:rPr>
              <a:t>try</a:t>
            </a:r>
            <a:r>
              <a:rPr lang="en-US" dirty="0" smtClean="0">
                <a:solidFill>
                  <a:srgbClr val="3380E6"/>
                </a:solidFill>
                <a:latin typeface="Arial"/>
              </a:rPr>
              <a:t>-with-Resources: Automatic Resource </a:t>
            </a:r>
            <a:r>
              <a:rPr lang="en-US" dirty="0" err="1" smtClean="0">
                <a:solidFill>
                  <a:srgbClr val="3380E6"/>
                </a:solidFill>
                <a:latin typeface="Arial"/>
              </a:rPr>
              <a:t>Deallocation</a:t>
            </a:r>
            <a:endParaRPr lang="en-US" dirty="0"/>
          </a:p>
        </p:txBody>
      </p:sp>
      <p:sp>
        <p:nvSpPr>
          <p:cNvPr id="112643" name="Text Placeholder 2"/>
          <p:cNvSpPr>
            <a:spLocks noGrp="1"/>
          </p:cNvSpPr>
          <p:nvPr>
            <p:ph type="body" idx="1"/>
          </p:nvPr>
        </p:nvSpPr>
        <p:spPr/>
        <p:txBody>
          <a:bodyPr/>
          <a:lstStyle/>
          <a:p>
            <a:r>
              <a:rPr lang="en-US" altLang="en-US" smtClean="0">
                <a:latin typeface="Times New Roman" panose="02020603050405020304" pitchFamily="18" charset="0"/>
              </a:rPr>
              <a:t>Typically resource-release code should be placed in a </a:t>
            </a:r>
            <a:r>
              <a:rPr lang="en-US" altLang="en-US" smtClean="0">
                <a:latin typeface="Lucida Console" panose="020B0609040504020204" pitchFamily="49" charset="0"/>
              </a:rPr>
              <a:t>finally</a:t>
            </a:r>
            <a:r>
              <a:rPr lang="en-US" altLang="en-US" smtClean="0">
                <a:latin typeface="Times New Roman" panose="02020603050405020304" pitchFamily="18" charset="0"/>
              </a:rPr>
              <a:t> block to ensure that a resource is released, regardless of whether there were exceptions when the resource was used in the corresponding try block. </a:t>
            </a:r>
          </a:p>
          <a:p>
            <a:r>
              <a:rPr lang="en-US" altLang="en-US" smtClean="0">
                <a:latin typeface="Times New Roman" panose="02020603050405020304" pitchFamily="18" charset="0"/>
              </a:rPr>
              <a:t>An alternative notation—the </a:t>
            </a:r>
            <a:r>
              <a:rPr lang="en-US" altLang="en-US" smtClean="0">
                <a:solidFill>
                  <a:srgbClr val="0000FF"/>
                </a:solidFill>
                <a:latin typeface="Lucida Console" panose="020B0609040504020204" pitchFamily="49" charset="0"/>
              </a:rPr>
              <a:t>try</a:t>
            </a:r>
            <a:r>
              <a:rPr lang="en-US" altLang="en-US" smtClean="0">
                <a:solidFill>
                  <a:srgbClr val="0000FF"/>
                </a:solidFill>
                <a:latin typeface="Times New Roman" panose="02020603050405020304" pitchFamily="18" charset="0"/>
              </a:rPr>
              <a:t>-with-resources</a:t>
            </a:r>
            <a:r>
              <a:rPr lang="en-US" altLang="en-US" smtClean="0">
                <a:latin typeface="Times New Roman" panose="02020603050405020304" pitchFamily="18" charset="0"/>
              </a:rPr>
              <a:t> statement (introduced in Java SE 7)—simplifies writing code in which you obtain one or more resources, use them in a </a:t>
            </a:r>
            <a:r>
              <a:rPr lang="en-US" altLang="en-US" smtClean="0">
                <a:latin typeface="Lucida Console" panose="020B0609040504020204" pitchFamily="49" charset="0"/>
              </a:rPr>
              <a:t>try</a:t>
            </a:r>
            <a:r>
              <a:rPr lang="en-US" altLang="en-US" smtClean="0">
                <a:latin typeface="Times New Roman" panose="02020603050405020304" pitchFamily="18" charset="0"/>
              </a:rPr>
              <a:t> block and release them in a corresponding finally block.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11.12  </a:t>
            </a:r>
            <a:r>
              <a:rPr lang="en-US" dirty="0" smtClean="0">
                <a:solidFill>
                  <a:srgbClr val="3380E6"/>
                </a:solidFill>
                <a:latin typeface="Lucida Sans Typewriter" pitchFamily="49" charset="0"/>
              </a:rPr>
              <a:t>try</a:t>
            </a:r>
            <a:r>
              <a:rPr lang="en-US" dirty="0" smtClean="0">
                <a:solidFill>
                  <a:srgbClr val="3380E6"/>
                </a:solidFill>
                <a:latin typeface="Arial"/>
              </a:rPr>
              <a:t>-with-Resources: Automatic Resource </a:t>
            </a:r>
            <a:r>
              <a:rPr lang="en-US" dirty="0" err="1" smtClean="0">
                <a:solidFill>
                  <a:srgbClr val="3380E6"/>
                </a:solidFill>
                <a:latin typeface="Arial"/>
              </a:rPr>
              <a:t>Deallocation</a:t>
            </a:r>
            <a:r>
              <a:rPr lang="en-US" dirty="0" smtClean="0">
                <a:solidFill>
                  <a:srgbClr val="3380E6"/>
                </a:solidFill>
                <a:latin typeface="Arial"/>
              </a:rPr>
              <a:t> (cont.)</a:t>
            </a:r>
            <a:endParaRPr lang="en-US" dirty="0"/>
          </a:p>
        </p:txBody>
      </p:sp>
      <p:sp>
        <p:nvSpPr>
          <p:cNvPr id="113667" name="Text Placeholder 2"/>
          <p:cNvSpPr>
            <a:spLocks noGrp="1"/>
          </p:cNvSpPr>
          <p:nvPr>
            <p:ph type="body" idx="1"/>
          </p:nvPr>
        </p:nvSpPr>
        <p:spPr/>
        <p:txBody>
          <a:bodyPr/>
          <a:lstStyle/>
          <a:p>
            <a:r>
              <a:rPr lang="en-US" altLang="en-US" smtClean="0">
                <a:latin typeface="Times New Roman" panose="02020603050405020304" pitchFamily="18" charset="0"/>
                <a:cs typeface="Times New Roman" panose="02020603050405020304" pitchFamily="18" charset="0"/>
              </a:rPr>
              <a:t>For example, a file-processing application could process a file with a </a:t>
            </a:r>
            <a:r>
              <a:rPr lang="en-US" altLang="en-US" smtClean="0">
                <a:latin typeface="Lucida Console" panose="020B0609040504020204" pitchFamily="49" charset="0"/>
              </a:rPr>
              <a:t>try</a:t>
            </a:r>
            <a:r>
              <a:rPr lang="en-US" altLang="en-US" smtClean="0">
                <a:latin typeface="Times New Roman" panose="02020603050405020304" pitchFamily="18" charset="0"/>
                <a:cs typeface="Times New Roman" panose="02020603050405020304" pitchFamily="18" charset="0"/>
              </a:rPr>
              <a:t>-with-resources</a:t>
            </a:r>
            <a:r>
              <a:rPr lang="en-US" altLang="en-US" smtClean="0"/>
              <a:t> </a:t>
            </a:r>
            <a:r>
              <a:rPr lang="en-US" altLang="en-US" smtClean="0">
                <a:latin typeface="Times New Roman" panose="02020603050405020304" pitchFamily="18" charset="0"/>
                <a:cs typeface="Times New Roman" panose="02020603050405020304" pitchFamily="18" charset="0"/>
              </a:rPr>
              <a:t>statement to ensure that the file is closed properly when it’s no longer needed. </a:t>
            </a:r>
          </a:p>
          <a:p>
            <a:r>
              <a:rPr lang="en-US" altLang="en-US" smtClean="0">
                <a:latin typeface="Times New Roman" panose="02020603050405020304" pitchFamily="18" charset="0"/>
                <a:cs typeface="Times New Roman" panose="02020603050405020304" pitchFamily="18" charset="0"/>
              </a:rPr>
              <a:t>Each resource must be an object of a class that implements the </a:t>
            </a:r>
            <a:r>
              <a:rPr lang="en-US" altLang="en-US" smtClean="0">
                <a:solidFill>
                  <a:srgbClr val="0000FF"/>
                </a:solidFill>
                <a:latin typeface="Lucida Console" panose="020B0609040504020204" pitchFamily="49" charset="0"/>
                <a:cs typeface="Times New Roman" panose="02020603050405020304" pitchFamily="18" charset="0"/>
              </a:rPr>
              <a:t>AutoCloseable</a:t>
            </a:r>
            <a:r>
              <a:rPr lang="en-US" altLang="en-US" smtClean="0">
                <a:solidFill>
                  <a:srgbClr val="0000FF"/>
                </a:solidFill>
                <a:latin typeface="Times New Roman" panose="02020603050405020304" pitchFamily="18" charset="0"/>
                <a:cs typeface="Times New Roman" panose="02020603050405020304" pitchFamily="18" charset="0"/>
              </a:rPr>
              <a:t> </a:t>
            </a:r>
            <a:r>
              <a:rPr lang="en-US" altLang="en-US" smtClean="0">
                <a:latin typeface="Times New Roman" panose="02020603050405020304" pitchFamily="18" charset="0"/>
                <a:cs typeface="Times New Roman" panose="02020603050405020304" pitchFamily="18" charset="0"/>
              </a:rPr>
              <a:t>interface—and thus provides a </a:t>
            </a:r>
            <a:r>
              <a:rPr lang="en-US" altLang="en-US" smtClean="0">
                <a:latin typeface="Lucida Console" panose="020B0609040504020204" pitchFamily="49" charset="0"/>
              </a:rPr>
              <a:t>close</a:t>
            </a:r>
            <a:r>
              <a:rPr lang="en-US" altLang="en-US" smtClean="0"/>
              <a:t> </a:t>
            </a:r>
            <a:r>
              <a:rPr lang="en-US" altLang="en-US" smtClean="0">
                <a:latin typeface="Times New Roman" panose="02020603050405020304" pitchFamily="18" charset="0"/>
                <a:cs typeface="Times New Roman" panose="02020603050405020304" pitchFamily="18" charset="0"/>
              </a:rPr>
              <a:t>method. </a:t>
            </a:r>
          </a:p>
          <a:p>
            <a:pPr>
              <a:buFont typeface="Wingdings 3" panose="05040102010807070707" pitchFamily="18" charset="2"/>
              <a:buNone/>
            </a:pPr>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636</TotalTime>
  <Words>4659</Words>
  <Application>Microsoft Office PowerPoint</Application>
  <PresentationFormat>On-screen Show (4:3)</PresentationFormat>
  <Paragraphs>433</Paragraphs>
  <Slides>102</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102</vt:i4>
      </vt:variant>
    </vt:vector>
  </HeadingPairs>
  <TitlesOfParts>
    <vt:vector size="114" baseType="lpstr">
      <vt:lpstr>Arial</vt:lpstr>
      <vt:lpstr>Lucida Sans Unicode</vt:lpstr>
      <vt:lpstr>Wingdings 3</vt:lpstr>
      <vt:lpstr>Verdana</vt:lpstr>
      <vt:lpstr>Wingdings 2</vt:lpstr>
      <vt:lpstr>Calibri</vt:lpstr>
      <vt:lpstr>Times New Roman</vt:lpstr>
      <vt:lpstr>Wingdings</vt:lpstr>
      <vt:lpstr>Lucida Console</vt:lpstr>
      <vt:lpstr>LucidaSansTypewriter</vt:lpstr>
      <vt:lpstr>AGaramond</vt:lpstr>
      <vt:lpstr>Office Theme</vt:lpstr>
      <vt:lpstr>Unit 11 Exception Handling: A Deeper Look</vt:lpstr>
      <vt:lpstr>PowerPoint Presentation</vt:lpstr>
      <vt:lpstr>11.1  Introduction</vt:lpstr>
      <vt:lpstr>11.1  Introduction (Cont.)</vt:lpstr>
      <vt:lpstr>11.2  Example: Divide by Zero without Exception Handling</vt:lpstr>
      <vt:lpstr>11.2  Example: Divide by Zero without Exception Handling (Cont.)</vt:lpstr>
      <vt:lpstr>PowerPoint Presentation</vt:lpstr>
      <vt:lpstr>PowerPoint Presentation</vt:lpstr>
      <vt:lpstr>PowerPoint Presentation</vt:lpstr>
      <vt:lpstr>11.2  Example: Divide by Zero without Exception Handling (Cont.)</vt:lpstr>
      <vt:lpstr>11.2  Example: Divide by Zero without Exception Handling (Cont.)</vt:lpstr>
      <vt:lpstr>11.3  Example: Handling ArithmeticExceptions and InputMismatchExceptions</vt:lpstr>
      <vt:lpstr>PowerPoint Presentation</vt:lpstr>
      <vt:lpstr>PowerPoint Presentation</vt:lpstr>
      <vt:lpstr>PowerPoint Presentation</vt:lpstr>
      <vt:lpstr>PowerPoint Presentation</vt:lpstr>
      <vt:lpstr>11.3  Example: Handling ArithmeticExceptions and InputMismatchExceptions (Cont.)</vt:lpstr>
      <vt:lpstr>PowerPoint Presentation</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11.3  Example: Handling ArithmeticExceptions and InputMismatchExceptions (Cont.)</vt:lpstr>
      <vt:lpstr>PowerPoint Presentation</vt:lpstr>
      <vt:lpstr>11.3  Example: Handling ArithmeticExceptions and InputMismatchExceptions (Cont.)</vt:lpstr>
      <vt:lpstr>11.4  When to Use Exception Handling</vt:lpstr>
      <vt:lpstr>11.4  When to Use Exception Handling (Cont.)</vt:lpstr>
      <vt:lpstr>PowerPoint Presentation</vt:lpstr>
      <vt:lpstr>PowerPoint Presentation</vt:lpstr>
      <vt:lpstr>PowerPoint Presentation</vt:lpstr>
      <vt:lpstr>11.5  Java Exception Hierarchy</vt:lpstr>
      <vt:lpstr>11.5  Java Exception Hierarchy (Cont.)</vt:lpstr>
      <vt:lpstr>PowerPoint Presentation</vt:lpstr>
      <vt:lpstr>11.5  Java Exception Hierarchy (Cont.)</vt:lpstr>
      <vt:lpstr>11.5  Java Exception Hierarchy (Cont.)</vt:lpstr>
      <vt:lpstr>11.5  Java Exception Hierarchy (Cont.)</vt:lpstr>
      <vt:lpstr>PowerPoint Presentation</vt:lpstr>
      <vt:lpstr>PowerPoint Presentation</vt:lpstr>
      <vt:lpstr>PowerPoint Presentation</vt:lpstr>
      <vt:lpstr>11.5  Java Exception Hierarchy (Cont.)</vt:lpstr>
      <vt:lpstr>PowerPoint Presentation</vt:lpstr>
      <vt:lpstr>11.5  Java Exception Hierarchy (Cont.)</vt:lpstr>
      <vt:lpstr>11.5  Java Exception Hierarchy (Cont.)</vt:lpstr>
      <vt:lpstr>PowerPoint Presentation</vt:lpstr>
      <vt:lpstr>PowerPoint Presentation</vt:lpstr>
      <vt:lpstr>PowerPoint Presentation</vt:lpstr>
      <vt:lpstr>11.6  finally Block</vt:lpstr>
      <vt:lpstr>PowerPoint Presentation</vt:lpstr>
      <vt:lpstr>11.6  finally Block (Cont.)</vt:lpstr>
      <vt:lpstr>PowerPoint Presentation</vt:lpstr>
      <vt:lpstr>PowerPoint Presentation</vt:lpstr>
      <vt:lpstr>11.6  finally Block (Cont.)</vt:lpstr>
      <vt:lpstr>11.6  finally Block (Cont.)</vt:lpstr>
      <vt:lpstr>PowerPoint Presentation</vt:lpstr>
      <vt:lpstr>PowerPoint Presentation</vt:lpstr>
      <vt:lpstr>PowerPoint Presentation</vt:lpstr>
      <vt:lpstr>PowerPoint Presentation</vt:lpstr>
      <vt:lpstr>11.6  finally Block (Cont.)</vt:lpstr>
      <vt:lpstr>11.6  finally Block (Cont.)</vt:lpstr>
      <vt:lpstr>PowerPoint Presentation</vt:lpstr>
      <vt:lpstr>PowerPoint Presentation</vt:lpstr>
      <vt:lpstr>PowerPoint Presentation</vt:lpstr>
      <vt:lpstr>11.6  finally Block (Cont.)</vt:lpstr>
      <vt:lpstr>PowerPoint Presentation</vt:lpstr>
      <vt:lpstr>PowerPoint Presentation</vt:lpstr>
      <vt:lpstr>PowerPoint Presentation</vt:lpstr>
      <vt:lpstr>PowerPoint Presentation</vt:lpstr>
      <vt:lpstr>11.7  Stack Unwinding and Obtaining Information from an Exception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11.8  Chained Exceptions</vt:lpstr>
      <vt:lpstr>PowerPoint Presentation</vt:lpstr>
      <vt:lpstr>PowerPoint Presentation</vt:lpstr>
      <vt:lpstr>PowerPoint Presentation</vt:lpstr>
      <vt:lpstr>11.9  Declaring New Exception Types</vt:lpstr>
      <vt:lpstr>11.9  Declaring New Exception Types (cont.)</vt:lpstr>
      <vt:lpstr>PowerPoint Presentation</vt:lpstr>
      <vt:lpstr>PowerPoint Presentation</vt:lpstr>
      <vt:lpstr>PowerPoint Presentation</vt:lpstr>
      <vt:lpstr>11.10  Preconditions and Postconditions</vt:lpstr>
      <vt:lpstr>11.10  Preconditions and Postconditions (Cont.)</vt:lpstr>
      <vt:lpstr>11.10  Preconditions and Postconditions (Cont.)</vt:lpstr>
      <vt:lpstr>11.10  Preconditions and Postconditions (Cont.)</vt:lpstr>
      <vt:lpstr>11.10  Preconditions and Postconditions (Cont.)</vt:lpstr>
      <vt:lpstr>11.11  Assertions</vt:lpstr>
      <vt:lpstr>11.11  Assertions (Cont.)</vt:lpstr>
      <vt:lpstr>11.11  Assertions (Cont.)</vt:lpstr>
      <vt:lpstr>PowerPoint Presentation</vt:lpstr>
      <vt:lpstr>PowerPoint Presentation</vt:lpstr>
      <vt:lpstr>11.12  try-with-Resources: Automatic Resource Deallocation</vt:lpstr>
      <vt:lpstr>11.12  try-with-Resources: Automatic Resource Deallocation (cont.)</vt:lpstr>
      <vt:lpstr>11.12  try-with-Resources: Automatic Resource Deallocation (cont.)</vt:lpstr>
      <vt:lpstr>PowerPoint Presentation</vt:lpstr>
      <vt:lpstr>11.13  (New in Java SE 7) try-with-Resources: Automatic Resource Deallocation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 Handling</dc:title>
  <dc:creator>paul</dc:creator>
  <cp:lastModifiedBy>Mathews Chibuluma</cp:lastModifiedBy>
  <cp:revision>64</cp:revision>
  <dcterms:created xsi:type="dcterms:W3CDTF">2009-05-11T15:07:32Z</dcterms:created>
  <dcterms:modified xsi:type="dcterms:W3CDTF">2021-04-20T04:33:28Z</dcterms:modified>
</cp:coreProperties>
</file>